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8" r:id="rId5"/>
    <p:sldId id="269" r:id="rId6"/>
    <p:sldId id="259" r:id="rId7"/>
    <p:sldId id="266" r:id="rId8"/>
    <p:sldId id="276" r:id="rId9"/>
    <p:sldId id="283" r:id="rId10"/>
    <p:sldId id="287" r:id="rId11"/>
    <p:sldId id="285" r:id="rId12"/>
    <p:sldId id="286" r:id="rId13"/>
    <p:sldId id="277" r:id="rId14"/>
    <p:sldId id="278" r:id="rId15"/>
    <p:sldId id="288" r:id="rId16"/>
    <p:sldId id="279" r:id="rId17"/>
    <p:sldId id="280" r:id="rId18"/>
    <p:sldId id="281" r:id="rId19"/>
    <p:sldId id="28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tik Roy" initials="RR" lastIdx="1" clrIdx="0">
    <p:extLst>
      <p:ext uri="{19B8F6BF-5375-455C-9EA6-DF929625EA0E}">
        <p15:presenceInfo xmlns:p15="http://schemas.microsoft.com/office/powerpoint/2012/main" userId="Ritik Ro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1" autoAdjust="0"/>
    <p:restoredTop sz="87949" autoAdjust="0"/>
  </p:normalViewPr>
  <p:slideViewPr>
    <p:cSldViewPr snapToGrid="0" showGuides="1">
      <p:cViewPr varScale="1">
        <p:scale>
          <a:sx n="67" d="100"/>
          <a:sy n="67" d="100"/>
        </p:scale>
        <p:origin x="756" y="5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02T14:03:25.434" idx="1">
    <p:pos x="1074" y="486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dirty="0">
              <a:effectLst>
                <a:outerShdw blurRad="50800" dist="38100" dir="2700000" algn="tl" rotWithShape="0">
                  <a:schemeClr val="tx1">
                    <a:alpha val="50000"/>
                  </a:schemeClr>
                </a:outerShdw>
              </a:effectLst>
              <a:latin typeface="+mj-lt"/>
            </a:rPr>
            <a:t>DATA</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pPr>
            <a:lnSpc>
              <a:spcPts val="1500"/>
            </a:lnSpc>
            <a:spcAft>
              <a:spcPts val="0"/>
            </a:spcAft>
          </a:pPr>
          <a:endParaRPr lang="en-IN" sz="1000" b="1" i="0" dirty="0"/>
        </a:p>
        <a:p>
          <a:pPr>
            <a:lnSpc>
              <a:spcPts val="1500"/>
            </a:lnSpc>
            <a:spcAft>
              <a:spcPts val="0"/>
            </a:spcAft>
          </a:pPr>
          <a:endParaRPr lang="en-IN" sz="1000" b="1" i="0" dirty="0"/>
        </a:p>
        <a:p>
          <a:pPr>
            <a:lnSpc>
              <a:spcPts val="1500"/>
            </a:lnSpc>
            <a:spcAft>
              <a:spcPts val="0"/>
            </a:spcAft>
          </a:pPr>
          <a:endParaRPr lang="en-IN" sz="1000" b="1" i="0" dirty="0"/>
        </a:p>
        <a:p>
          <a:pPr>
            <a:lnSpc>
              <a:spcPts val="1500"/>
            </a:lnSpc>
            <a:spcAft>
              <a:spcPts val="0"/>
            </a:spcAft>
          </a:pPr>
          <a:endParaRPr lang="en-IN" sz="1000" b="1" i="0" dirty="0"/>
        </a:p>
        <a:p>
          <a:pPr>
            <a:lnSpc>
              <a:spcPts val="1500"/>
            </a:lnSpc>
            <a:spcAft>
              <a:spcPts val="0"/>
            </a:spcAft>
          </a:pPr>
          <a:r>
            <a:rPr lang="en-IN" sz="1600" b="1" i="0" dirty="0">
              <a:solidFill>
                <a:schemeClr val="accent2">
                  <a:lumMod val="75000"/>
                </a:schemeClr>
              </a:solidFill>
            </a:rPr>
            <a:t>Hurricanes and Typhoons, NOAA</a:t>
          </a:r>
        </a:p>
        <a:p>
          <a:pPr>
            <a:lnSpc>
              <a:spcPts val="1500"/>
            </a:lnSpc>
            <a:spcAft>
              <a:spcPts val="0"/>
            </a:spcAft>
          </a:pPr>
          <a:endParaRPr lang="en-IN" sz="1000" b="1" i="0" dirty="0">
            <a:solidFill>
              <a:schemeClr val="tx2"/>
            </a:solidFill>
          </a:endParaRPr>
        </a:p>
        <a:p>
          <a:pPr>
            <a:lnSpc>
              <a:spcPts val="1500"/>
            </a:lnSpc>
            <a:spcAft>
              <a:spcPts val="0"/>
            </a:spcAft>
          </a:pPr>
          <a:r>
            <a:rPr lang="en-IN" sz="1200" b="1" i="0" dirty="0">
              <a:latin typeface="Trebuchet MS" panose="020B0603020202020204" pitchFamily="34" charset="0"/>
            </a:rPr>
            <a:t>Location, wind, and pressure of tropical cyclones in Pacific Ocean</a:t>
          </a:r>
        </a:p>
        <a:p>
          <a:pPr>
            <a:lnSpc>
              <a:spcPts val="1500"/>
            </a:lnSpc>
            <a:spcAft>
              <a:spcPts val="0"/>
            </a:spcAft>
          </a:pPr>
          <a:endParaRPr lang="en-US" sz="1000" dirty="0">
            <a:solidFill>
              <a:schemeClr val="tx2"/>
            </a:solidFill>
          </a:endParaRP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5D70EFF5-8B31-4A1F-AE44-51E4CF0013EB}">
      <dgm:prSet phldrT="[Text]" custT="1"/>
      <dgm:spPr/>
      <dgm:t>
        <a:bodyPr lIns="108000" tIns="648000" rIns="288000" anchor="t" anchorCtr="0"/>
        <a:lstStyle/>
        <a:p>
          <a:pPr>
            <a:lnSpc>
              <a:spcPts val="1500"/>
            </a:lnSpc>
          </a:pPr>
          <a:endParaRPr lang="en-US" sz="1200" b="1" dirty="0">
            <a:solidFill>
              <a:schemeClr val="accent2">
                <a:lumMod val="75000"/>
              </a:schemeClr>
            </a:solidFill>
          </a:endParaRPr>
        </a:p>
        <a:p>
          <a:pPr>
            <a:lnSpc>
              <a:spcPts val="1500"/>
            </a:lnSpc>
          </a:pPr>
          <a:endParaRPr lang="en-US" sz="1200" b="1" dirty="0">
            <a:solidFill>
              <a:schemeClr val="accent2">
                <a:lumMod val="75000"/>
              </a:schemeClr>
            </a:solidFill>
          </a:endParaRPr>
        </a:p>
        <a:p>
          <a:pPr>
            <a:lnSpc>
              <a:spcPts val="1500"/>
            </a:lnSpc>
          </a:pPr>
          <a:r>
            <a:rPr lang="en-US" sz="1400" b="1" dirty="0">
              <a:solidFill>
                <a:schemeClr val="accent2">
                  <a:lumMod val="75000"/>
                </a:schemeClr>
              </a:solidFill>
            </a:rPr>
            <a:t>Labeling</a:t>
          </a:r>
          <a:r>
            <a:rPr lang="en-US" sz="1400" b="1" baseline="0" dirty="0">
              <a:solidFill>
                <a:schemeClr val="accent2">
                  <a:lumMod val="75000"/>
                </a:schemeClr>
              </a:solidFill>
            </a:rPr>
            <a:t> the Data</a:t>
          </a:r>
        </a:p>
        <a:p>
          <a:pPr>
            <a:lnSpc>
              <a:spcPts val="1500"/>
            </a:lnSpc>
          </a:pPr>
          <a:r>
            <a:rPr lang="en-US" sz="1400" b="1" dirty="0">
              <a:solidFill>
                <a:schemeClr val="accent2">
                  <a:lumMod val="75000"/>
                </a:schemeClr>
              </a:solidFill>
            </a:rPr>
            <a:t>Variable transformation</a:t>
          </a:r>
        </a:p>
        <a:p>
          <a:pPr>
            <a:lnSpc>
              <a:spcPts val="1500"/>
            </a:lnSpc>
          </a:pPr>
          <a:r>
            <a:rPr lang="en-US" sz="1400" b="1" dirty="0">
              <a:solidFill>
                <a:schemeClr val="accent2">
                  <a:lumMod val="75000"/>
                </a:schemeClr>
              </a:solidFill>
            </a:rPr>
            <a:t>Cleaning the data</a:t>
          </a: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dirty="0">
              <a:effectLst>
                <a:outerShdw blurRad="50800" dist="38100" dir="2700000" algn="tl" rotWithShape="0">
                  <a:schemeClr val="tx1">
                    <a:alpha val="50000"/>
                  </a:schemeClr>
                </a:outerShdw>
              </a:effectLst>
              <a:latin typeface="+mj-lt"/>
            </a:rPr>
            <a:t>STATISTICAL ANALYSIS</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lIns="108000" tIns="648000" rIns="288000" anchor="t" anchorCtr="0"/>
        <a:lstStyle/>
        <a:p>
          <a:pPr>
            <a:lnSpc>
              <a:spcPts val="1500"/>
            </a:lnSpc>
          </a:pPr>
          <a:endParaRPr lang="en-US" sz="1200" dirty="0">
            <a:solidFill>
              <a:schemeClr val="tx2"/>
            </a:solidFill>
          </a:endParaRPr>
        </a:p>
        <a:p>
          <a:pPr>
            <a:lnSpc>
              <a:spcPts val="1500"/>
            </a:lnSpc>
          </a:pPr>
          <a:endParaRPr lang="en-US" sz="1200" dirty="0">
            <a:solidFill>
              <a:schemeClr val="tx2"/>
            </a:solidFill>
          </a:endParaRPr>
        </a:p>
        <a:p>
          <a:pPr>
            <a:lnSpc>
              <a:spcPts val="1500"/>
            </a:lnSpc>
          </a:pPr>
          <a:r>
            <a:rPr lang="en-US" sz="1600" b="1" dirty="0">
              <a:solidFill>
                <a:schemeClr val="accent2">
                  <a:lumMod val="75000"/>
                </a:schemeClr>
              </a:solidFill>
            </a:rPr>
            <a:t>Frequency analysis</a:t>
          </a:r>
        </a:p>
        <a:p>
          <a:pPr>
            <a:lnSpc>
              <a:spcPts val="1500"/>
            </a:lnSpc>
          </a:pPr>
          <a:r>
            <a:rPr lang="en-US" sz="1600" b="1" dirty="0">
              <a:solidFill>
                <a:schemeClr val="accent2">
                  <a:lumMod val="75000"/>
                </a:schemeClr>
              </a:solidFill>
            </a:rPr>
            <a:t>Hurricane heatmap</a:t>
          </a:r>
        </a:p>
        <a:p>
          <a:pPr>
            <a:lnSpc>
              <a:spcPts val="1500"/>
            </a:lnSpc>
          </a:pPr>
          <a:endParaRPr lang="en-US" sz="1200" dirty="0">
            <a:solidFill>
              <a:schemeClr val="tx2"/>
            </a:solidFill>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dirty="0">
              <a:effectLst>
                <a:outerShdw blurRad="50800" dist="38100" dir="2700000" algn="tl" rotWithShape="0">
                  <a:schemeClr val="tx1">
                    <a:alpha val="50000"/>
                  </a:schemeClr>
                </a:outerShdw>
              </a:effectLst>
              <a:latin typeface="+mj-lt"/>
            </a:rPr>
            <a:t>DATA</a:t>
          </a:r>
          <a:r>
            <a:rPr lang="en-US" b="1" baseline="0" dirty="0">
              <a:effectLst>
                <a:outerShdw blurRad="50800" dist="38100" dir="2700000" algn="tl" rotWithShape="0">
                  <a:schemeClr val="tx1">
                    <a:alpha val="50000"/>
                  </a:schemeClr>
                </a:outerShdw>
              </a:effectLst>
              <a:latin typeface="+mj-lt"/>
            </a:rPr>
            <a:t> PREPROCESSING</a:t>
          </a:r>
          <a:endParaRPr lang="en-US" b="1" dirty="0">
            <a:effectLst>
              <a:outerShdw blurRad="50800" dist="38100" dir="2700000" algn="tl" rotWithShape="0">
                <a:schemeClr val="tx1">
                  <a:alpha val="50000"/>
                </a:schemeClr>
              </a:outerShdw>
            </a:effectLst>
            <a:latin typeface="+mj-lt"/>
          </a:endParaRP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IN" b="1" dirty="0">
              <a:effectLst>
                <a:outerShdw blurRad="50800" dist="38100" dir="2700000" algn="tl" rotWithShape="0">
                  <a:schemeClr val="tx1">
                    <a:alpha val="50000"/>
                  </a:schemeClr>
                </a:outerShdw>
              </a:effectLst>
              <a:latin typeface="+mj-lt"/>
            </a:rPr>
            <a:t>CLASSIFICATION</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IN" b="1" dirty="0">
              <a:effectLst>
                <a:outerShdw blurRad="50800" dist="38100" dir="2700000" algn="tl" rotWithShape="0">
                  <a:schemeClr val="tx1">
                    <a:alpha val="50000"/>
                  </a:schemeClr>
                </a:outerShdw>
              </a:effectLst>
              <a:latin typeface="+mj-lt"/>
            </a:rPr>
            <a:t>MODEL</a:t>
          </a:r>
          <a:r>
            <a:rPr lang="en-IN" b="1" baseline="0" dirty="0">
              <a:effectLst>
                <a:outerShdw blurRad="50800" dist="38100" dir="2700000" algn="tl" rotWithShape="0">
                  <a:schemeClr val="tx1">
                    <a:alpha val="50000"/>
                  </a:schemeClr>
                </a:outerShdw>
              </a:effectLst>
              <a:latin typeface="+mj-lt"/>
            </a:rPr>
            <a:t> EVALUATION</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648000" rIns="288000" anchor="t" anchorCtr="0"/>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C8E903CE-0CFD-4D68-A857-80E14557005E}">
      <dgm:prSet custT="1"/>
      <dgm:spPr/>
      <dgm:t>
        <a:bodyPr lIns="108000" tIns="648000" rIns="288000" anchor="t" anchorCtr="0"/>
        <a:lstStyle/>
        <a:p>
          <a:pPr marL="0" lvl="0" indent="0" algn="l" defTabSz="533400">
            <a:lnSpc>
              <a:spcPts val="1500"/>
            </a:lnSpc>
            <a:spcBef>
              <a:spcPct val="0"/>
            </a:spcBef>
            <a:spcAft>
              <a:spcPts val="0"/>
            </a:spcAft>
            <a:buNone/>
          </a:pPr>
          <a:endParaRPr lang="en-US" sz="1400" b="1" kern="1200" dirty="0">
            <a:solidFill>
              <a:schemeClr val="accent2">
                <a:lumMod val="75000"/>
              </a:schemeClr>
            </a:solidFill>
            <a:latin typeface="+mn-lt"/>
            <a:ea typeface="+mn-ea"/>
            <a:cs typeface="+mn-cs"/>
          </a:endParaRPr>
        </a:p>
        <a:p>
          <a:pPr marL="0" lvl="0" indent="0" algn="l" defTabSz="533400">
            <a:lnSpc>
              <a:spcPts val="1500"/>
            </a:lnSpc>
            <a:spcBef>
              <a:spcPct val="0"/>
            </a:spcBef>
            <a:spcAft>
              <a:spcPts val="0"/>
            </a:spcAft>
            <a:buNone/>
          </a:pPr>
          <a:endParaRPr lang="en-US" sz="1400" b="1" kern="1200" dirty="0">
            <a:solidFill>
              <a:schemeClr val="accent2">
                <a:lumMod val="75000"/>
              </a:schemeClr>
            </a:solidFill>
            <a:latin typeface="+mn-lt"/>
            <a:ea typeface="+mn-ea"/>
            <a:cs typeface="+mn-cs"/>
          </a:endParaRPr>
        </a:p>
        <a:p>
          <a:pPr marL="0" lvl="0" indent="0" algn="l" defTabSz="533400">
            <a:lnSpc>
              <a:spcPts val="1500"/>
            </a:lnSpc>
            <a:spcBef>
              <a:spcPct val="0"/>
            </a:spcBef>
            <a:spcAft>
              <a:spcPts val="0"/>
            </a:spcAft>
            <a:buNone/>
          </a:pPr>
          <a:r>
            <a:rPr lang="en-US" sz="1400" b="1" kern="1200" dirty="0">
              <a:solidFill>
                <a:schemeClr val="accent2">
                  <a:lumMod val="75000"/>
                </a:schemeClr>
              </a:solidFill>
              <a:latin typeface="+mn-lt"/>
              <a:ea typeface="+mn-ea"/>
              <a:cs typeface="+mn-cs"/>
            </a:rPr>
            <a:t>Compare</a:t>
          </a:r>
          <a:r>
            <a:rPr lang="en-US" sz="1400" b="1" kern="1200" baseline="0" dirty="0">
              <a:solidFill>
                <a:schemeClr val="accent2">
                  <a:lumMod val="75000"/>
                </a:schemeClr>
              </a:solidFill>
              <a:latin typeface="+mn-lt"/>
              <a:ea typeface="+mn-ea"/>
              <a:cs typeface="+mn-cs"/>
            </a:rPr>
            <a:t> model parameters like recall, precision, false positive, etc. </a:t>
          </a:r>
          <a:endParaRPr lang="en-US" sz="1400" b="1" kern="1200" dirty="0">
            <a:solidFill>
              <a:schemeClr val="accent2">
                <a:lumMod val="75000"/>
              </a:schemeClr>
            </a:solidFill>
            <a:latin typeface="+mn-lt"/>
            <a:ea typeface="+mn-ea"/>
            <a:cs typeface="+mn-cs"/>
          </a:endParaRPr>
        </a:p>
      </dgm:t>
    </dgm:pt>
    <dgm:pt modelId="{D5890537-0D77-4DA1-A100-62C393623468}" type="parTrans" cxnId="{17BD67AD-4331-49EC-BC4A-29404E891597}">
      <dgm:prSet/>
      <dgm:spPr/>
      <dgm:t>
        <a:bodyPr/>
        <a:lstStyle/>
        <a:p>
          <a:endParaRPr lang="en-US"/>
        </a:p>
      </dgm:t>
    </dgm:pt>
    <dgm:pt modelId="{862799CE-00F4-4DD6-894E-A487503F8DE6}" type="sibTrans" cxnId="{17BD67AD-4331-49EC-BC4A-29404E89159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5">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5">
        <dgm:presLayoutVars>
          <dgm:chMax val="0"/>
          <dgm:chPref val="0"/>
          <dgm:bulletEnabled val="1"/>
        </dgm:presLayoutVars>
      </dgm:prSet>
      <dgm:spPr/>
    </dgm:pt>
    <dgm:pt modelId="{1D84544C-5924-422B-9546-A86AE4927E4C}" type="pres">
      <dgm:prSet presAssocID="{32CCB050-072A-41BF-BE1B-388CF53E5629}" presName="desTx" presStyleLbl="revTx" presStyleIdx="3" presStyleCnt="5">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5">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5">
        <dgm:presLayoutVars>
          <dgm:chMax val="0"/>
          <dgm:chPref val="0"/>
          <dgm:bulletEnabled val="1"/>
        </dgm:presLayoutVars>
      </dgm:prSet>
      <dgm:spPr/>
    </dgm:pt>
    <dgm:pt modelId="{7F54B493-FCA8-4A1F-A2B1-FCB26CA9C396}" type="pres">
      <dgm:prSet presAssocID="{9E838AE2-4659-4603-ABC8-58DF4222C0D4}" presName="desTx" presStyleLbl="revTx" presStyleIdx="4" presStyleCnt="5">
        <dgm:presLayoutVars>
          <dgm:chMax val="0"/>
          <dgm:chPref val="0"/>
          <dgm:bulletEnabled val="1"/>
        </dgm:presLayoutVars>
      </dgm:prSet>
      <dgm:spPr/>
    </dgm:pt>
    <dgm:pt modelId="{D73F5E39-8993-4D6C-9D92-8E8F41E329B8}" type="pres">
      <dgm:prSet presAssocID="{9E838AE2-4659-4603-ABC8-58DF4222C0D4}" presName="EmptyPlaceHolder" presStyleCnt="0"/>
      <dgm:spPr/>
    </dgm:pt>
  </dgm:ptLst>
  <dgm:cxnLst>
    <dgm:cxn modelId="{20190A0D-EF75-4224-80CC-FC8EBDEF2138}" type="presOf" srcId="{C8E903CE-0CFD-4D68-A857-80E14557005E}" destId="{7F54B493-FCA8-4A1F-A2B1-FCB26CA9C396}" srcOrd="0" destOrd="0"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7BD67AD-4331-49EC-BC4A-29404E891597}" srcId="{9E838AE2-4659-4603-ABC8-58DF4222C0D4}" destId="{C8E903CE-0CFD-4D68-A857-80E14557005E}" srcOrd="0" destOrd="0" parTransId="{D5890537-0D77-4DA1-A100-62C393623468}" sibTransId="{862799CE-00F4-4DD6-894E-A487503F8DE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D57794-3030-43C6-AD02-C0FE098556A8}"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en-IN"/>
        </a:p>
      </dgm:t>
    </dgm:pt>
    <dgm:pt modelId="{98C80B84-26F4-4559-BB70-201CB357E74B}">
      <dgm:prSet phldrT="[Text]"/>
      <dgm:spPr/>
      <dgm:t>
        <a:bodyPr/>
        <a:lstStyle/>
        <a:p>
          <a:r>
            <a:rPr lang="en-IN" i="1" dirty="0"/>
            <a:t>Decision Trees</a:t>
          </a:r>
        </a:p>
      </dgm:t>
    </dgm:pt>
    <dgm:pt modelId="{93025D94-13DD-4026-8A42-CAAB386849B9}" type="parTrans" cxnId="{379C1AC6-A1AA-4FC6-848E-7B1E1DDD2FF5}">
      <dgm:prSet/>
      <dgm:spPr/>
      <dgm:t>
        <a:bodyPr/>
        <a:lstStyle/>
        <a:p>
          <a:endParaRPr lang="en-IN"/>
        </a:p>
      </dgm:t>
    </dgm:pt>
    <dgm:pt modelId="{41179D6D-0ED9-4377-8315-A0A91F6D657F}" type="sibTrans" cxnId="{379C1AC6-A1AA-4FC6-848E-7B1E1DDD2FF5}">
      <dgm:prSet/>
      <dgm:spPr/>
      <dgm:t>
        <a:bodyPr/>
        <a:lstStyle/>
        <a:p>
          <a:endParaRPr lang="en-IN"/>
        </a:p>
      </dgm:t>
    </dgm:pt>
    <dgm:pt modelId="{88819ADF-E598-444F-9725-B59DF09BF015}">
      <dgm:prSet phldrT="[Text]"/>
      <dgm:spPr/>
      <dgm:t>
        <a:bodyPr/>
        <a:lstStyle/>
        <a:p>
          <a:pPr>
            <a:buClrTx/>
            <a:buSzTx/>
            <a:buFontTx/>
            <a:buNone/>
          </a:pPr>
          <a:r>
            <a:rPr kumimoji="0" lang="en-US" altLang="en-US"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Accuracy score for Decision Tree is : 0.9651068271145011 </a:t>
          </a:r>
        </a:p>
        <a:p>
          <a:pPr>
            <a:buClrTx/>
            <a:buSzTx/>
            <a:buFontTx/>
            <a:buNone/>
          </a:pPr>
          <a:r>
            <a:rPr kumimoji="0" lang="en-US" altLang="en-US"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Recall score for Decision Tree is : 0.9651068271145011 </a:t>
          </a:r>
        </a:p>
        <a:p>
          <a:pPr>
            <a:buClrTx/>
            <a:buSzTx/>
            <a:buFontTx/>
            <a:buNone/>
          </a:pPr>
          <a:r>
            <a:rPr kumimoji="0" lang="en-US" altLang="en-US" b="0"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Precision score for Decision Tree is : 0.9639969870825983</a:t>
          </a:r>
          <a:r>
            <a:rPr kumimoji="0" lang="en-US" altLang="en-US" b="0" i="0" u="none" strike="noStrike" cap="none" normalizeH="0" baseline="0" dirty="0">
              <a:ln>
                <a:noFill/>
              </a:ln>
              <a:solidFill>
                <a:schemeClr val="bg1"/>
              </a:solidFill>
              <a:effectLst/>
            </a:rPr>
            <a:t> </a:t>
          </a:r>
          <a:endParaRPr lang="en-IN" dirty="0">
            <a:solidFill>
              <a:schemeClr val="bg1"/>
            </a:solidFill>
          </a:endParaRPr>
        </a:p>
      </dgm:t>
    </dgm:pt>
    <dgm:pt modelId="{8DE8DA1E-5C31-4546-9E6A-0FDD3BA7B0BA}" type="parTrans" cxnId="{B478D3C2-C9FF-491E-8A0E-515C264F4367}">
      <dgm:prSet/>
      <dgm:spPr/>
      <dgm:t>
        <a:bodyPr/>
        <a:lstStyle/>
        <a:p>
          <a:endParaRPr lang="en-IN"/>
        </a:p>
      </dgm:t>
    </dgm:pt>
    <dgm:pt modelId="{791F5ECF-E29C-4EF7-B73F-447B35D7BE9E}" type="sibTrans" cxnId="{B478D3C2-C9FF-491E-8A0E-515C264F4367}">
      <dgm:prSet/>
      <dgm:spPr/>
      <dgm:t>
        <a:bodyPr/>
        <a:lstStyle/>
        <a:p>
          <a:endParaRPr lang="en-IN"/>
        </a:p>
      </dgm:t>
    </dgm:pt>
    <dgm:pt modelId="{111DEF0E-0576-49A3-97AD-4D6D2E29BE15}">
      <dgm:prSet phldrT="[Text]"/>
      <dgm:spPr/>
      <dgm:t>
        <a:bodyPr/>
        <a:lstStyle/>
        <a:p>
          <a:pPr>
            <a:buClrTx/>
            <a:buSzTx/>
            <a:buFontTx/>
            <a:buNone/>
          </a:pPr>
          <a:r>
            <a:rPr kumimoji="0" lang="en-US" altLang="en-US"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Accuracy score for Decision Tree is : 0.9651068271145011 </a:t>
          </a:r>
        </a:p>
        <a:p>
          <a:pPr>
            <a:buClrTx/>
            <a:buSzTx/>
            <a:buFontTx/>
            <a:buNone/>
          </a:pPr>
          <a:r>
            <a:rPr kumimoji="0" lang="en-US" altLang="en-US"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Recall score for Decision Tree is : 0.9651068271145011</a:t>
          </a:r>
        </a:p>
        <a:p>
          <a:pPr>
            <a:buClrTx/>
            <a:buSzTx/>
            <a:buFontTx/>
            <a:buNone/>
          </a:pPr>
          <a:r>
            <a:rPr kumimoji="0" lang="en-US" altLang="en-US" b="1" i="0" u="none" strike="noStrike" cap="none" normalizeH="0" baseline="0" dirty="0">
              <a:ln>
                <a:noFill/>
              </a:ln>
              <a:solidFill>
                <a:schemeClr val="bg1"/>
              </a:solidFill>
              <a:effectLst/>
              <a:latin typeface="Courier New" panose="02070309020205020404" pitchFamily="49" charset="0"/>
              <a:cs typeface="Courier New" panose="02070309020205020404" pitchFamily="49" charset="0"/>
            </a:rPr>
            <a:t>Precision score for Decision Tree is : 0.9639969870825983</a:t>
          </a:r>
          <a:r>
            <a:rPr kumimoji="0" lang="en-US" altLang="en-US" b="1" i="0" u="none" strike="noStrike" cap="none" normalizeH="0" baseline="0" dirty="0">
              <a:ln>
                <a:noFill/>
              </a:ln>
              <a:solidFill>
                <a:schemeClr val="bg1"/>
              </a:solidFill>
              <a:effectLst/>
            </a:rPr>
            <a:t> </a:t>
          </a:r>
          <a:endParaRPr lang="en-IN" dirty="0"/>
        </a:p>
      </dgm:t>
    </dgm:pt>
    <dgm:pt modelId="{C067EB3D-89B2-4DC5-9E3A-A8B8F3188AE4}" type="parTrans" cxnId="{3D1DE9F2-47DE-4AC7-9E0D-8DBD5908A809}">
      <dgm:prSet/>
      <dgm:spPr/>
      <dgm:t>
        <a:bodyPr/>
        <a:lstStyle/>
        <a:p>
          <a:endParaRPr lang="en-IN"/>
        </a:p>
      </dgm:t>
    </dgm:pt>
    <dgm:pt modelId="{790F14E7-4A72-46B8-9912-D7A3FBE25155}" type="sibTrans" cxnId="{3D1DE9F2-47DE-4AC7-9E0D-8DBD5908A809}">
      <dgm:prSet/>
      <dgm:spPr/>
      <dgm:t>
        <a:bodyPr/>
        <a:lstStyle/>
        <a:p>
          <a:endParaRPr lang="en-IN"/>
        </a:p>
      </dgm:t>
    </dgm:pt>
    <dgm:pt modelId="{E2046DE4-CEEF-4D88-8BA6-DE7E13E1F66C}" type="pres">
      <dgm:prSet presAssocID="{8CD57794-3030-43C6-AD02-C0FE098556A8}" presName="layout" presStyleCnt="0">
        <dgm:presLayoutVars>
          <dgm:chMax/>
          <dgm:chPref/>
          <dgm:dir/>
          <dgm:animOne val="branch"/>
          <dgm:animLvl val="lvl"/>
          <dgm:resizeHandles/>
        </dgm:presLayoutVars>
      </dgm:prSet>
      <dgm:spPr/>
    </dgm:pt>
    <dgm:pt modelId="{2ECCCE03-FADD-48FC-B1EF-51EE1EC2233A}" type="pres">
      <dgm:prSet presAssocID="{98C80B84-26F4-4559-BB70-201CB357E74B}" presName="root" presStyleCnt="0">
        <dgm:presLayoutVars>
          <dgm:chMax/>
          <dgm:chPref val="4"/>
        </dgm:presLayoutVars>
      </dgm:prSet>
      <dgm:spPr/>
    </dgm:pt>
    <dgm:pt modelId="{8D5D33BF-94DD-4967-96BF-8CCE772F0A77}" type="pres">
      <dgm:prSet presAssocID="{98C80B84-26F4-4559-BB70-201CB357E74B}" presName="rootComposite" presStyleCnt="0">
        <dgm:presLayoutVars/>
      </dgm:prSet>
      <dgm:spPr/>
    </dgm:pt>
    <dgm:pt modelId="{2CB60B8A-70B0-4018-A922-EEF466713805}" type="pres">
      <dgm:prSet presAssocID="{98C80B84-26F4-4559-BB70-201CB357E74B}" presName="rootText" presStyleLbl="node0" presStyleIdx="0" presStyleCnt="1">
        <dgm:presLayoutVars>
          <dgm:chMax/>
          <dgm:chPref val="4"/>
        </dgm:presLayoutVars>
      </dgm:prSet>
      <dgm:spPr/>
    </dgm:pt>
    <dgm:pt modelId="{4F78B9D7-BBB1-4737-A8AA-C4A3A46A6158}" type="pres">
      <dgm:prSet presAssocID="{98C80B84-26F4-4559-BB70-201CB357E74B}" presName="childShape" presStyleCnt="0">
        <dgm:presLayoutVars>
          <dgm:chMax val="0"/>
          <dgm:chPref val="0"/>
        </dgm:presLayoutVars>
      </dgm:prSet>
      <dgm:spPr/>
    </dgm:pt>
    <dgm:pt modelId="{281791BF-FC2A-4D08-A9D5-8721ACA60B61}" type="pres">
      <dgm:prSet presAssocID="{88819ADF-E598-444F-9725-B59DF09BF015}" presName="childComposite" presStyleCnt="0">
        <dgm:presLayoutVars>
          <dgm:chMax val="0"/>
          <dgm:chPref val="0"/>
        </dgm:presLayoutVars>
      </dgm:prSet>
      <dgm:spPr/>
    </dgm:pt>
    <dgm:pt modelId="{53368E76-C26D-4CA9-AF82-9D928BA34401}" type="pres">
      <dgm:prSet presAssocID="{88819ADF-E598-444F-9725-B59DF09BF015}" presName="Image" presStyleLbl="node1" presStyleIdx="0" presStyleCnt="2"/>
      <dgm:spPr/>
    </dgm:pt>
    <dgm:pt modelId="{F4D0A5DE-E056-4BE1-8032-DDC317CB21CF}" type="pres">
      <dgm:prSet presAssocID="{88819ADF-E598-444F-9725-B59DF09BF015}" presName="childText" presStyleLbl="lnNode1" presStyleIdx="0" presStyleCnt="2">
        <dgm:presLayoutVars>
          <dgm:chMax val="0"/>
          <dgm:chPref val="0"/>
          <dgm:bulletEnabled val="1"/>
        </dgm:presLayoutVars>
      </dgm:prSet>
      <dgm:spPr/>
    </dgm:pt>
    <dgm:pt modelId="{6A38B9F3-D701-44CE-890F-E4E2894A1741}" type="pres">
      <dgm:prSet presAssocID="{111DEF0E-0576-49A3-97AD-4D6D2E29BE15}" presName="childComposite" presStyleCnt="0">
        <dgm:presLayoutVars>
          <dgm:chMax val="0"/>
          <dgm:chPref val="0"/>
        </dgm:presLayoutVars>
      </dgm:prSet>
      <dgm:spPr/>
    </dgm:pt>
    <dgm:pt modelId="{043EFF09-EEAD-46D3-8E00-A9FA15EB0ACF}" type="pres">
      <dgm:prSet presAssocID="{111DEF0E-0576-49A3-97AD-4D6D2E29BE15}" presName="Image" presStyleLbl="node1" presStyleIdx="1" presStyleCnt="2"/>
      <dgm:spPr/>
    </dgm:pt>
    <dgm:pt modelId="{094FC89B-8041-42F2-B866-A08A01FC784F}" type="pres">
      <dgm:prSet presAssocID="{111DEF0E-0576-49A3-97AD-4D6D2E29BE15}" presName="childText" presStyleLbl="lnNode1" presStyleIdx="1" presStyleCnt="2">
        <dgm:presLayoutVars>
          <dgm:chMax val="0"/>
          <dgm:chPref val="0"/>
          <dgm:bulletEnabled val="1"/>
        </dgm:presLayoutVars>
      </dgm:prSet>
      <dgm:spPr/>
    </dgm:pt>
  </dgm:ptLst>
  <dgm:cxnLst>
    <dgm:cxn modelId="{786D6142-DD47-431B-BC49-2074DF54ACDB}" type="presOf" srcId="{111DEF0E-0576-49A3-97AD-4D6D2E29BE15}" destId="{094FC89B-8041-42F2-B866-A08A01FC784F}" srcOrd="0" destOrd="0" presId="urn:microsoft.com/office/officeart/2008/layout/PictureAccentList"/>
    <dgm:cxn modelId="{6BDAB756-FB3B-45E5-A7BB-A76582AE90E7}" type="presOf" srcId="{8CD57794-3030-43C6-AD02-C0FE098556A8}" destId="{E2046DE4-CEEF-4D88-8BA6-DE7E13E1F66C}" srcOrd="0" destOrd="0" presId="urn:microsoft.com/office/officeart/2008/layout/PictureAccentList"/>
    <dgm:cxn modelId="{0939DB84-73AD-4256-B2B8-F6213F225A1A}" type="presOf" srcId="{98C80B84-26F4-4559-BB70-201CB357E74B}" destId="{2CB60B8A-70B0-4018-A922-EEF466713805}" srcOrd="0" destOrd="0" presId="urn:microsoft.com/office/officeart/2008/layout/PictureAccentList"/>
    <dgm:cxn modelId="{B478D3C2-C9FF-491E-8A0E-515C264F4367}" srcId="{98C80B84-26F4-4559-BB70-201CB357E74B}" destId="{88819ADF-E598-444F-9725-B59DF09BF015}" srcOrd="0" destOrd="0" parTransId="{8DE8DA1E-5C31-4546-9E6A-0FDD3BA7B0BA}" sibTransId="{791F5ECF-E29C-4EF7-B73F-447B35D7BE9E}"/>
    <dgm:cxn modelId="{C7D80CC4-44CA-4AD7-A5EB-8DD0863D0B3C}" type="presOf" srcId="{88819ADF-E598-444F-9725-B59DF09BF015}" destId="{F4D0A5DE-E056-4BE1-8032-DDC317CB21CF}" srcOrd="0" destOrd="0" presId="urn:microsoft.com/office/officeart/2008/layout/PictureAccentList"/>
    <dgm:cxn modelId="{379C1AC6-A1AA-4FC6-848E-7B1E1DDD2FF5}" srcId="{8CD57794-3030-43C6-AD02-C0FE098556A8}" destId="{98C80B84-26F4-4559-BB70-201CB357E74B}" srcOrd="0" destOrd="0" parTransId="{93025D94-13DD-4026-8A42-CAAB386849B9}" sibTransId="{41179D6D-0ED9-4377-8315-A0A91F6D657F}"/>
    <dgm:cxn modelId="{3D1DE9F2-47DE-4AC7-9E0D-8DBD5908A809}" srcId="{98C80B84-26F4-4559-BB70-201CB357E74B}" destId="{111DEF0E-0576-49A3-97AD-4D6D2E29BE15}" srcOrd="1" destOrd="0" parTransId="{C067EB3D-89B2-4DC5-9E3A-A8B8F3188AE4}" sibTransId="{790F14E7-4A72-46B8-9912-D7A3FBE25155}"/>
    <dgm:cxn modelId="{FDD949DB-FC5F-417A-9A94-E540A6A5BB37}" type="presParOf" srcId="{E2046DE4-CEEF-4D88-8BA6-DE7E13E1F66C}" destId="{2ECCCE03-FADD-48FC-B1EF-51EE1EC2233A}" srcOrd="0" destOrd="0" presId="urn:microsoft.com/office/officeart/2008/layout/PictureAccentList"/>
    <dgm:cxn modelId="{2A666768-227D-48C5-B570-F9C8A79A6621}" type="presParOf" srcId="{2ECCCE03-FADD-48FC-B1EF-51EE1EC2233A}" destId="{8D5D33BF-94DD-4967-96BF-8CCE772F0A77}" srcOrd="0" destOrd="0" presId="urn:microsoft.com/office/officeart/2008/layout/PictureAccentList"/>
    <dgm:cxn modelId="{6BD9B7D8-7D81-408F-B385-CDA627D42FAC}" type="presParOf" srcId="{8D5D33BF-94DD-4967-96BF-8CCE772F0A77}" destId="{2CB60B8A-70B0-4018-A922-EEF466713805}" srcOrd="0" destOrd="0" presId="urn:microsoft.com/office/officeart/2008/layout/PictureAccentList"/>
    <dgm:cxn modelId="{F56CC4E1-9D54-414F-94D8-DCCA95E6866D}" type="presParOf" srcId="{2ECCCE03-FADD-48FC-B1EF-51EE1EC2233A}" destId="{4F78B9D7-BBB1-4737-A8AA-C4A3A46A6158}" srcOrd="1" destOrd="0" presId="urn:microsoft.com/office/officeart/2008/layout/PictureAccentList"/>
    <dgm:cxn modelId="{53631CDD-65CF-44DC-B3AF-530BB70D03E6}" type="presParOf" srcId="{4F78B9D7-BBB1-4737-A8AA-C4A3A46A6158}" destId="{281791BF-FC2A-4D08-A9D5-8721ACA60B61}" srcOrd="0" destOrd="0" presId="urn:microsoft.com/office/officeart/2008/layout/PictureAccentList"/>
    <dgm:cxn modelId="{D948B6A7-C2D2-4BB1-A225-398A8C584EA9}" type="presParOf" srcId="{281791BF-FC2A-4D08-A9D5-8721ACA60B61}" destId="{53368E76-C26D-4CA9-AF82-9D928BA34401}" srcOrd="0" destOrd="0" presId="urn:microsoft.com/office/officeart/2008/layout/PictureAccentList"/>
    <dgm:cxn modelId="{FD0B6EED-6C37-4B75-BACD-2E43AA53C78C}" type="presParOf" srcId="{281791BF-FC2A-4D08-A9D5-8721ACA60B61}" destId="{F4D0A5DE-E056-4BE1-8032-DDC317CB21CF}" srcOrd="1" destOrd="0" presId="urn:microsoft.com/office/officeart/2008/layout/PictureAccentList"/>
    <dgm:cxn modelId="{D4480931-9319-41B5-9899-B6E85832AB5C}" type="presParOf" srcId="{4F78B9D7-BBB1-4737-A8AA-C4A3A46A6158}" destId="{6A38B9F3-D701-44CE-890F-E4E2894A1741}" srcOrd="1" destOrd="0" presId="urn:microsoft.com/office/officeart/2008/layout/PictureAccentList"/>
    <dgm:cxn modelId="{E62FE490-8260-460A-B881-B5C9F30B9B89}" type="presParOf" srcId="{6A38B9F3-D701-44CE-890F-E4E2894A1741}" destId="{043EFF09-EEAD-46D3-8E00-A9FA15EB0ACF}" srcOrd="0" destOrd="0" presId="urn:microsoft.com/office/officeart/2008/layout/PictureAccentList"/>
    <dgm:cxn modelId="{7628AB18-DFEA-4857-B5AD-142562826D9E}" type="presParOf" srcId="{6A38B9F3-D701-44CE-890F-E4E2894A1741}" destId="{094FC89B-8041-42F2-B866-A08A01FC784F}"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7342A5-11AB-41CD-A3D6-C0D39FB6E107}" type="doc">
      <dgm:prSet loTypeId="urn:microsoft.com/office/officeart/2005/8/layout/hProcess9" loCatId="process" qsTypeId="urn:microsoft.com/office/officeart/2005/8/quickstyle/simple1" qsCatId="simple" csTypeId="urn:microsoft.com/office/officeart/2005/8/colors/colorful4" csCatId="colorful" phldr="1"/>
      <dgm:spPr/>
    </dgm:pt>
    <dgm:pt modelId="{7FA5AEFD-DA66-4C6F-8CBD-536890B8463B}">
      <dgm:prSet phldrT="[Text]"/>
      <dgm:spPr/>
      <dgm:t>
        <a:bodyPr/>
        <a:lstStyle/>
        <a:p>
          <a:r>
            <a:rPr lang="en-IN" dirty="0"/>
            <a:t>ANALYSIS</a:t>
          </a:r>
        </a:p>
      </dgm:t>
    </dgm:pt>
    <dgm:pt modelId="{18723EB6-C8AE-4290-8AF8-233CB1FBB896}" type="parTrans" cxnId="{76FFB733-1444-4E86-8792-61C069799F53}">
      <dgm:prSet/>
      <dgm:spPr/>
      <dgm:t>
        <a:bodyPr/>
        <a:lstStyle/>
        <a:p>
          <a:endParaRPr lang="en-IN"/>
        </a:p>
      </dgm:t>
    </dgm:pt>
    <dgm:pt modelId="{9BFEDC7D-A242-491F-9AD8-B3A3D6A952AD}" type="sibTrans" cxnId="{76FFB733-1444-4E86-8792-61C069799F53}">
      <dgm:prSet/>
      <dgm:spPr/>
      <dgm:t>
        <a:bodyPr/>
        <a:lstStyle/>
        <a:p>
          <a:endParaRPr lang="en-IN"/>
        </a:p>
      </dgm:t>
    </dgm:pt>
    <dgm:pt modelId="{629C62CF-F1E1-4277-869D-DD61E3C0094D}">
      <dgm:prSet phldrT="[Text]"/>
      <dgm:spPr/>
      <dgm:t>
        <a:bodyPr/>
        <a:lstStyle/>
        <a:p>
          <a:r>
            <a:rPr lang="en-IN" dirty="0"/>
            <a:t>MODEL</a:t>
          </a:r>
        </a:p>
      </dgm:t>
    </dgm:pt>
    <dgm:pt modelId="{A1ADC63D-E061-491A-B7CA-E0C532628247}" type="parTrans" cxnId="{CD2D0662-361E-45E6-A4F1-E7BAFF16DF8C}">
      <dgm:prSet/>
      <dgm:spPr/>
      <dgm:t>
        <a:bodyPr/>
        <a:lstStyle/>
        <a:p>
          <a:endParaRPr lang="en-IN"/>
        </a:p>
      </dgm:t>
    </dgm:pt>
    <dgm:pt modelId="{A2FBE769-EC67-41BF-906D-D153DCAD8D81}" type="sibTrans" cxnId="{CD2D0662-361E-45E6-A4F1-E7BAFF16DF8C}">
      <dgm:prSet/>
      <dgm:spPr/>
      <dgm:t>
        <a:bodyPr/>
        <a:lstStyle/>
        <a:p>
          <a:endParaRPr lang="en-IN"/>
        </a:p>
      </dgm:t>
    </dgm:pt>
    <dgm:pt modelId="{F14A80AB-0478-4300-BEB2-7938DA734348}">
      <dgm:prSet phldrT="[Text]" custT="1"/>
      <dgm:spPr/>
      <dgm:t>
        <a:bodyPr/>
        <a:lstStyle/>
        <a:p>
          <a:r>
            <a:rPr lang="en-IN" sz="1100" dirty="0"/>
            <a:t>IMPROVING</a:t>
          </a:r>
          <a:r>
            <a:rPr lang="en-IN" sz="1100" baseline="0" dirty="0"/>
            <a:t> ACCURACY</a:t>
          </a:r>
          <a:endParaRPr lang="en-IN" sz="1100" dirty="0"/>
        </a:p>
      </dgm:t>
    </dgm:pt>
    <dgm:pt modelId="{EAC96531-F2EF-46CE-9AB1-A0D8CDCB02C2}" type="parTrans" cxnId="{7E369D2E-FE49-4DB1-944A-105E0CD0C12C}">
      <dgm:prSet/>
      <dgm:spPr/>
      <dgm:t>
        <a:bodyPr/>
        <a:lstStyle/>
        <a:p>
          <a:endParaRPr lang="en-IN"/>
        </a:p>
      </dgm:t>
    </dgm:pt>
    <dgm:pt modelId="{71604276-D291-4353-9F6A-19791DE275EC}" type="sibTrans" cxnId="{7E369D2E-FE49-4DB1-944A-105E0CD0C12C}">
      <dgm:prSet/>
      <dgm:spPr/>
      <dgm:t>
        <a:bodyPr/>
        <a:lstStyle/>
        <a:p>
          <a:endParaRPr lang="en-IN"/>
        </a:p>
      </dgm:t>
    </dgm:pt>
    <dgm:pt modelId="{CCE20703-32F2-46DB-847B-05530F47D739}" type="pres">
      <dgm:prSet presAssocID="{327342A5-11AB-41CD-A3D6-C0D39FB6E107}" presName="CompostProcess" presStyleCnt="0">
        <dgm:presLayoutVars>
          <dgm:dir/>
          <dgm:resizeHandles val="exact"/>
        </dgm:presLayoutVars>
      </dgm:prSet>
      <dgm:spPr/>
    </dgm:pt>
    <dgm:pt modelId="{EEF1DB6D-D33B-4C6F-9D23-9FA0F1FD98B7}" type="pres">
      <dgm:prSet presAssocID="{327342A5-11AB-41CD-A3D6-C0D39FB6E107}" presName="arrow" presStyleLbl="bgShp" presStyleIdx="0" presStyleCnt="1"/>
      <dgm:spPr/>
    </dgm:pt>
    <dgm:pt modelId="{6814F9F9-CC75-47F8-8C18-7D7B371A37F0}" type="pres">
      <dgm:prSet presAssocID="{327342A5-11AB-41CD-A3D6-C0D39FB6E107}" presName="linearProcess" presStyleCnt="0"/>
      <dgm:spPr/>
    </dgm:pt>
    <dgm:pt modelId="{DBE4891B-85ED-49A9-882A-E74562029A98}" type="pres">
      <dgm:prSet presAssocID="{7FA5AEFD-DA66-4C6F-8CBD-536890B8463B}" presName="textNode" presStyleLbl="node1" presStyleIdx="0" presStyleCnt="3">
        <dgm:presLayoutVars>
          <dgm:bulletEnabled val="1"/>
        </dgm:presLayoutVars>
      </dgm:prSet>
      <dgm:spPr/>
    </dgm:pt>
    <dgm:pt modelId="{39ADC5AC-AE6D-49CB-AAFA-06E5F3B3470C}" type="pres">
      <dgm:prSet presAssocID="{9BFEDC7D-A242-491F-9AD8-B3A3D6A952AD}" presName="sibTrans" presStyleCnt="0"/>
      <dgm:spPr/>
    </dgm:pt>
    <dgm:pt modelId="{3670C320-D458-43DD-89AE-0CBDE4C0E39F}" type="pres">
      <dgm:prSet presAssocID="{629C62CF-F1E1-4277-869D-DD61E3C0094D}" presName="textNode" presStyleLbl="node1" presStyleIdx="1" presStyleCnt="3">
        <dgm:presLayoutVars>
          <dgm:bulletEnabled val="1"/>
        </dgm:presLayoutVars>
      </dgm:prSet>
      <dgm:spPr/>
    </dgm:pt>
    <dgm:pt modelId="{FF209B31-F66E-4E47-A2C3-B9E6CC103F72}" type="pres">
      <dgm:prSet presAssocID="{A2FBE769-EC67-41BF-906D-D153DCAD8D81}" presName="sibTrans" presStyleCnt="0"/>
      <dgm:spPr/>
    </dgm:pt>
    <dgm:pt modelId="{DE64F5DC-21A7-436A-A62C-2F34E9D9DDA6}" type="pres">
      <dgm:prSet presAssocID="{F14A80AB-0478-4300-BEB2-7938DA734348}" presName="textNode" presStyleLbl="node1" presStyleIdx="2" presStyleCnt="3">
        <dgm:presLayoutVars>
          <dgm:bulletEnabled val="1"/>
        </dgm:presLayoutVars>
      </dgm:prSet>
      <dgm:spPr/>
    </dgm:pt>
  </dgm:ptLst>
  <dgm:cxnLst>
    <dgm:cxn modelId="{2A5C8C0C-C671-4899-91D5-5313A23D2E0B}" type="presOf" srcId="{327342A5-11AB-41CD-A3D6-C0D39FB6E107}" destId="{CCE20703-32F2-46DB-847B-05530F47D739}" srcOrd="0" destOrd="0" presId="urn:microsoft.com/office/officeart/2005/8/layout/hProcess9"/>
    <dgm:cxn modelId="{7E369D2E-FE49-4DB1-944A-105E0CD0C12C}" srcId="{327342A5-11AB-41CD-A3D6-C0D39FB6E107}" destId="{F14A80AB-0478-4300-BEB2-7938DA734348}" srcOrd="2" destOrd="0" parTransId="{EAC96531-F2EF-46CE-9AB1-A0D8CDCB02C2}" sibTransId="{71604276-D291-4353-9F6A-19791DE275EC}"/>
    <dgm:cxn modelId="{76FFB733-1444-4E86-8792-61C069799F53}" srcId="{327342A5-11AB-41CD-A3D6-C0D39FB6E107}" destId="{7FA5AEFD-DA66-4C6F-8CBD-536890B8463B}" srcOrd="0" destOrd="0" parTransId="{18723EB6-C8AE-4290-8AF8-233CB1FBB896}" sibTransId="{9BFEDC7D-A242-491F-9AD8-B3A3D6A952AD}"/>
    <dgm:cxn modelId="{CD2D0662-361E-45E6-A4F1-E7BAFF16DF8C}" srcId="{327342A5-11AB-41CD-A3D6-C0D39FB6E107}" destId="{629C62CF-F1E1-4277-869D-DD61E3C0094D}" srcOrd="1" destOrd="0" parTransId="{A1ADC63D-E061-491A-B7CA-E0C532628247}" sibTransId="{A2FBE769-EC67-41BF-906D-D153DCAD8D81}"/>
    <dgm:cxn modelId="{FEB1B243-880A-4A6D-8F4A-5FBAEAC103C5}" type="presOf" srcId="{629C62CF-F1E1-4277-869D-DD61E3C0094D}" destId="{3670C320-D458-43DD-89AE-0CBDE4C0E39F}" srcOrd="0" destOrd="0" presId="urn:microsoft.com/office/officeart/2005/8/layout/hProcess9"/>
    <dgm:cxn modelId="{C0DA354F-77A3-4517-91A6-9B912222D9BF}" type="presOf" srcId="{7FA5AEFD-DA66-4C6F-8CBD-536890B8463B}" destId="{DBE4891B-85ED-49A9-882A-E74562029A98}" srcOrd="0" destOrd="0" presId="urn:microsoft.com/office/officeart/2005/8/layout/hProcess9"/>
    <dgm:cxn modelId="{D6815672-3EB5-4B7F-A897-BC7CEED36F9A}" type="presOf" srcId="{F14A80AB-0478-4300-BEB2-7938DA734348}" destId="{DE64F5DC-21A7-436A-A62C-2F34E9D9DDA6}" srcOrd="0" destOrd="0" presId="urn:microsoft.com/office/officeart/2005/8/layout/hProcess9"/>
    <dgm:cxn modelId="{D2288A8E-0D09-412E-BBF4-79379A5FED67}" type="presParOf" srcId="{CCE20703-32F2-46DB-847B-05530F47D739}" destId="{EEF1DB6D-D33B-4C6F-9D23-9FA0F1FD98B7}" srcOrd="0" destOrd="0" presId="urn:microsoft.com/office/officeart/2005/8/layout/hProcess9"/>
    <dgm:cxn modelId="{4916F9DD-04BA-45A5-BCF1-43591493C8FC}" type="presParOf" srcId="{CCE20703-32F2-46DB-847B-05530F47D739}" destId="{6814F9F9-CC75-47F8-8C18-7D7B371A37F0}" srcOrd="1" destOrd="0" presId="urn:microsoft.com/office/officeart/2005/8/layout/hProcess9"/>
    <dgm:cxn modelId="{E358C374-B75B-47B4-A773-DFB41B29BF32}" type="presParOf" srcId="{6814F9F9-CC75-47F8-8C18-7D7B371A37F0}" destId="{DBE4891B-85ED-49A9-882A-E74562029A98}" srcOrd="0" destOrd="0" presId="urn:microsoft.com/office/officeart/2005/8/layout/hProcess9"/>
    <dgm:cxn modelId="{9E1B9899-EFD9-424B-B676-9CB61272397C}" type="presParOf" srcId="{6814F9F9-CC75-47F8-8C18-7D7B371A37F0}" destId="{39ADC5AC-AE6D-49CB-AAFA-06E5F3B3470C}" srcOrd="1" destOrd="0" presId="urn:microsoft.com/office/officeart/2005/8/layout/hProcess9"/>
    <dgm:cxn modelId="{CF2F8135-F7A2-43C0-BE7E-7CE7063886FF}" type="presParOf" srcId="{6814F9F9-CC75-47F8-8C18-7D7B371A37F0}" destId="{3670C320-D458-43DD-89AE-0CBDE4C0E39F}" srcOrd="2" destOrd="0" presId="urn:microsoft.com/office/officeart/2005/8/layout/hProcess9"/>
    <dgm:cxn modelId="{AFB12F1E-A66D-430D-9AB4-74A4DCCC1AF5}" type="presParOf" srcId="{6814F9F9-CC75-47F8-8C18-7D7B371A37F0}" destId="{FF209B31-F66E-4E47-A2C3-B9E6CC103F72}" srcOrd="3" destOrd="0" presId="urn:microsoft.com/office/officeart/2005/8/layout/hProcess9"/>
    <dgm:cxn modelId="{8E9A1ED3-7AAF-44B8-B964-0325D7A3310F}" type="presParOf" srcId="{6814F9F9-CC75-47F8-8C18-7D7B371A37F0}" destId="{DE64F5DC-21A7-436A-A62C-2F34E9D9DDA6}"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1123324"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100" y="3510000"/>
          <a:ext cx="2239374" cy="810000"/>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effectLst>
                <a:outerShdw blurRad="50800" dist="38100" dir="2700000" algn="tl" rotWithShape="0">
                  <a:schemeClr val="tx1">
                    <a:alpha val="50000"/>
                  </a:schemeClr>
                </a:outerShdw>
              </a:effectLst>
              <a:latin typeface="+mj-lt"/>
            </a:rPr>
            <a:t>DATA</a:t>
          </a:r>
        </a:p>
      </dsp:txBody>
      <dsp:txXfrm>
        <a:off x="2100" y="3510000"/>
        <a:ext cx="2138124" cy="810000"/>
      </dsp:txXfrm>
    </dsp:sp>
    <dsp:sp modelId="{810D7AA7-A541-4507-BE7F-36CCF210089F}">
      <dsp:nvSpPr>
        <dsp:cNvPr id="0" name=""/>
        <dsp:cNvSpPr/>
      </dsp:nvSpPr>
      <dsp:spPr>
        <a:xfrm>
          <a:off x="181250" y="1187489"/>
          <a:ext cx="1818372" cy="2215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44500">
            <a:lnSpc>
              <a:spcPts val="1500"/>
            </a:lnSpc>
            <a:spcBef>
              <a:spcPct val="0"/>
            </a:spcBef>
            <a:spcAft>
              <a:spcPts val="0"/>
            </a:spcAft>
            <a:buNone/>
          </a:pPr>
          <a:endParaRPr lang="en-IN" sz="1000" b="1" i="0" kern="1200" dirty="0"/>
        </a:p>
        <a:p>
          <a:pPr marL="0" lvl="0" indent="0" algn="l" defTabSz="444500">
            <a:lnSpc>
              <a:spcPts val="1500"/>
            </a:lnSpc>
            <a:spcBef>
              <a:spcPct val="0"/>
            </a:spcBef>
            <a:spcAft>
              <a:spcPts val="0"/>
            </a:spcAft>
            <a:buNone/>
          </a:pPr>
          <a:endParaRPr lang="en-IN" sz="1000" b="1" i="0" kern="1200" dirty="0"/>
        </a:p>
        <a:p>
          <a:pPr marL="0" lvl="0" indent="0" algn="l" defTabSz="444500">
            <a:lnSpc>
              <a:spcPts val="1500"/>
            </a:lnSpc>
            <a:spcBef>
              <a:spcPct val="0"/>
            </a:spcBef>
            <a:spcAft>
              <a:spcPts val="0"/>
            </a:spcAft>
            <a:buNone/>
          </a:pPr>
          <a:endParaRPr lang="en-IN" sz="1000" b="1" i="0" kern="1200" dirty="0"/>
        </a:p>
        <a:p>
          <a:pPr marL="0" lvl="0" indent="0" algn="l" defTabSz="444500">
            <a:lnSpc>
              <a:spcPts val="1500"/>
            </a:lnSpc>
            <a:spcBef>
              <a:spcPct val="0"/>
            </a:spcBef>
            <a:spcAft>
              <a:spcPts val="0"/>
            </a:spcAft>
            <a:buNone/>
          </a:pPr>
          <a:endParaRPr lang="en-IN" sz="1000" b="1" i="0" kern="1200" dirty="0"/>
        </a:p>
        <a:p>
          <a:pPr marL="0" lvl="0" indent="0" algn="l" defTabSz="444500">
            <a:lnSpc>
              <a:spcPts val="1500"/>
            </a:lnSpc>
            <a:spcBef>
              <a:spcPct val="0"/>
            </a:spcBef>
            <a:spcAft>
              <a:spcPts val="0"/>
            </a:spcAft>
            <a:buNone/>
          </a:pPr>
          <a:r>
            <a:rPr lang="en-IN" sz="1600" b="1" i="0" kern="1200" dirty="0">
              <a:solidFill>
                <a:schemeClr val="accent2">
                  <a:lumMod val="75000"/>
                </a:schemeClr>
              </a:solidFill>
            </a:rPr>
            <a:t>Hurricanes and Typhoons, NOAA</a:t>
          </a:r>
        </a:p>
        <a:p>
          <a:pPr marL="0" lvl="0" indent="0" algn="l" defTabSz="444500">
            <a:lnSpc>
              <a:spcPts val="1500"/>
            </a:lnSpc>
            <a:spcBef>
              <a:spcPct val="0"/>
            </a:spcBef>
            <a:spcAft>
              <a:spcPts val="0"/>
            </a:spcAft>
            <a:buNone/>
          </a:pPr>
          <a:endParaRPr lang="en-IN" sz="1000" b="1" i="0" kern="1200" dirty="0">
            <a:solidFill>
              <a:schemeClr val="tx2"/>
            </a:solidFill>
          </a:endParaRPr>
        </a:p>
        <a:p>
          <a:pPr marL="0" lvl="0" indent="0" algn="l" defTabSz="444500">
            <a:lnSpc>
              <a:spcPts val="1500"/>
            </a:lnSpc>
            <a:spcBef>
              <a:spcPct val="0"/>
            </a:spcBef>
            <a:spcAft>
              <a:spcPts val="0"/>
            </a:spcAft>
            <a:buNone/>
          </a:pPr>
          <a:r>
            <a:rPr lang="en-IN" sz="1200" b="1" i="0" kern="1200" dirty="0">
              <a:latin typeface="Trebuchet MS" panose="020B0603020202020204" pitchFamily="34" charset="0"/>
            </a:rPr>
            <a:t>Location, wind, and pressure of tropical cyclones in Pacific Ocean</a:t>
          </a:r>
        </a:p>
        <a:p>
          <a:pPr marL="0" lvl="0" indent="0" algn="l" defTabSz="444500">
            <a:lnSpc>
              <a:spcPts val="1500"/>
            </a:lnSpc>
            <a:spcBef>
              <a:spcPct val="0"/>
            </a:spcBef>
            <a:spcAft>
              <a:spcPts val="0"/>
            </a:spcAft>
            <a:buNone/>
          </a:pPr>
          <a:endParaRPr lang="en-US" sz="1000" kern="1200" dirty="0">
            <a:solidFill>
              <a:schemeClr val="tx2"/>
            </a:solidFill>
          </a:endParaRPr>
        </a:p>
      </dsp:txBody>
      <dsp:txXfrm>
        <a:off x="181250" y="1187489"/>
        <a:ext cx="1818372" cy="2215020"/>
      </dsp:txXfrm>
    </dsp:sp>
    <dsp:sp modelId="{E41E7729-FD3F-426D-804C-45BD60BD762D}">
      <dsp:nvSpPr>
        <dsp:cNvPr id="0" name=""/>
        <dsp:cNvSpPr/>
      </dsp:nvSpPr>
      <dsp:spPr>
        <a:xfrm rot="5400000">
          <a:off x="1004081"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29506" y="3510000"/>
          <a:ext cx="2239374" cy="810000"/>
        </a:xfrm>
        <a:prstGeom prst="chevron">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effectLst>
                <a:outerShdw blurRad="50800" dist="38100" dir="2700000" algn="tl" rotWithShape="0">
                  <a:schemeClr val="tx1">
                    <a:alpha val="50000"/>
                  </a:schemeClr>
                </a:outerShdw>
              </a:effectLst>
              <a:latin typeface="+mj-lt"/>
            </a:rPr>
            <a:t>DATA</a:t>
          </a:r>
          <a:r>
            <a:rPr lang="en-US" sz="1500" b="1" kern="1200" baseline="0" dirty="0">
              <a:effectLst>
                <a:outerShdw blurRad="50800" dist="38100" dir="2700000" algn="tl" rotWithShape="0">
                  <a:schemeClr val="tx1">
                    <a:alpha val="50000"/>
                  </a:schemeClr>
                </a:outerShdw>
              </a:effectLst>
              <a:latin typeface="+mj-lt"/>
            </a:rPr>
            <a:t> PREPROCESSING</a:t>
          </a:r>
          <a:endParaRPr lang="en-US" sz="1500" b="1" kern="1200" dirty="0">
            <a:effectLst>
              <a:outerShdw blurRad="50800" dist="38100" dir="2700000" algn="tl" rotWithShape="0">
                <a:schemeClr val="tx1">
                  <a:alpha val="50000"/>
                </a:schemeClr>
              </a:outerShdw>
            </a:effectLst>
            <a:latin typeface="+mj-lt"/>
          </a:endParaRPr>
        </a:p>
      </dsp:txBody>
      <dsp:txXfrm>
        <a:off x="2332006" y="3510000"/>
        <a:ext cx="1834374" cy="810000"/>
      </dsp:txXfrm>
    </dsp:sp>
    <dsp:sp modelId="{5E07F9E4-149C-4A89-848F-4ABDD305F0C5}">
      <dsp:nvSpPr>
        <dsp:cNvPr id="0" name=""/>
        <dsp:cNvSpPr/>
      </dsp:nvSpPr>
      <dsp:spPr>
        <a:xfrm>
          <a:off x="2308656"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endParaRPr lang="en-US" sz="1200" b="1" kern="1200" dirty="0">
            <a:solidFill>
              <a:schemeClr val="accent2">
                <a:lumMod val="75000"/>
              </a:schemeClr>
            </a:solidFill>
          </a:endParaRPr>
        </a:p>
        <a:p>
          <a:pPr marL="0" lvl="0" indent="0" algn="l" defTabSz="533400">
            <a:lnSpc>
              <a:spcPts val="1500"/>
            </a:lnSpc>
            <a:spcBef>
              <a:spcPct val="0"/>
            </a:spcBef>
            <a:spcAft>
              <a:spcPct val="35000"/>
            </a:spcAft>
            <a:buNone/>
          </a:pPr>
          <a:endParaRPr lang="en-US" sz="1200" b="1" kern="1200" dirty="0">
            <a:solidFill>
              <a:schemeClr val="accent2">
                <a:lumMod val="75000"/>
              </a:schemeClr>
            </a:solidFill>
          </a:endParaRPr>
        </a:p>
        <a:p>
          <a:pPr marL="0" lvl="0" indent="0" algn="l" defTabSz="533400">
            <a:lnSpc>
              <a:spcPts val="1500"/>
            </a:lnSpc>
            <a:spcBef>
              <a:spcPct val="0"/>
            </a:spcBef>
            <a:spcAft>
              <a:spcPct val="35000"/>
            </a:spcAft>
            <a:buNone/>
          </a:pPr>
          <a:r>
            <a:rPr lang="en-US" sz="1400" b="1" kern="1200" dirty="0">
              <a:solidFill>
                <a:schemeClr val="accent2">
                  <a:lumMod val="75000"/>
                </a:schemeClr>
              </a:solidFill>
            </a:rPr>
            <a:t>Labeling</a:t>
          </a:r>
          <a:r>
            <a:rPr lang="en-US" sz="1400" b="1" kern="1200" baseline="0" dirty="0">
              <a:solidFill>
                <a:schemeClr val="accent2">
                  <a:lumMod val="75000"/>
                </a:schemeClr>
              </a:solidFill>
            </a:rPr>
            <a:t> the Data</a:t>
          </a:r>
        </a:p>
        <a:p>
          <a:pPr marL="0" lvl="0" indent="0" algn="l" defTabSz="533400">
            <a:lnSpc>
              <a:spcPts val="1500"/>
            </a:lnSpc>
            <a:spcBef>
              <a:spcPct val="0"/>
            </a:spcBef>
            <a:spcAft>
              <a:spcPct val="35000"/>
            </a:spcAft>
            <a:buNone/>
          </a:pPr>
          <a:r>
            <a:rPr lang="en-US" sz="1400" b="1" kern="1200" dirty="0">
              <a:solidFill>
                <a:schemeClr val="accent2">
                  <a:lumMod val="75000"/>
                </a:schemeClr>
              </a:solidFill>
            </a:rPr>
            <a:t>Variable transformation</a:t>
          </a:r>
        </a:p>
        <a:p>
          <a:pPr marL="0" lvl="0" indent="0" algn="l" defTabSz="533400">
            <a:lnSpc>
              <a:spcPts val="1500"/>
            </a:lnSpc>
            <a:spcBef>
              <a:spcPct val="0"/>
            </a:spcBef>
            <a:spcAft>
              <a:spcPct val="35000"/>
            </a:spcAft>
            <a:buNone/>
          </a:pPr>
          <a:r>
            <a:rPr lang="en-US" sz="1400" b="1" kern="1200" dirty="0">
              <a:solidFill>
                <a:schemeClr val="accent2">
                  <a:lumMod val="75000"/>
                </a:schemeClr>
              </a:solidFill>
            </a:rPr>
            <a:t>Cleaning the data</a:t>
          </a:r>
        </a:p>
      </dsp:txBody>
      <dsp:txXfrm>
        <a:off x="2308656" y="1187489"/>
        <a:ext cx="1818372" cy="1806356"/>
      </dsp:txXfrm>
    </dsp:sp>
    <dsp:sp modelId="{473F2067-7126-4D56-A328-5A8CFD3D8D52}">
      <dsp:nvSpPr>
        <dsp:cNvPr id="0" name=""/>
        <dsp:cNvSpPr/>
      </dsp:nvSpPr>
      <dsp:spPr>
        <a:xfrm rot="5400000">
          <a:off x="3131487"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256912" y="3510000"/>
          <a:ext cx="2239374" cy="8100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effectLst>
                <a:outerShdw blurRad="50800" dist="38100" dir="2700000" algn="tl" rotWithShape="0">
                  <a:schemeClr val="tx1">
                    <a:alpha val="50000"/>
                  </a:schemeClr>
                </a:outerShdw>
              </a:effectLst>
              <a:latin typeface="+mj-lt"/>
            </a:rPr>
            <a:t>STATISTICAL ANALYSIS</a:t>
          </a:r>
        </a:p>
      </dsp:txBody>
      <dsp:txXfrm>
        <a:off x="4459412" y="3510000"/>
        <a:ext cx="1834374" cy="810000"/>
      </dsp:txXfrm>
    </dsp:sp>
    <dsp:sp modelId="{FD7B29F2-0D66-4B4B-BC8A-82DA23575305}">
      <dsp:nvSpPr>
        <dsp:cNvPr id="0" name=""/>
        <dsp:cNvSpPr/>
      </dsp:nvSpPr>
      <dsp:spPr>
        <a:xfrm>
          <a:off x="4436062"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ct val="35000"/>
            </a:spcAft>
            <a:buNone/>
          </a:pPr>
          <a:endParaRPr lang="en-US" sz="1200" kern="1200" dirty="0">
            <a:solidFill>
              <a:schemeClr val="tx2"/>
            </a:solidFill>
          </a:endParaRPr>
        </a:p>
        <a:p>
          <a:pPr marL="0" lvl="0" indent="0" algn="l" defTabSz="533400">
            <a:lnSpc>
              <a:spcPts val="1500"/>
            </a:lnSpc>
            <a:spcBef>
              <a:spcPct val="0"/>
            </a:spcBef>
            <a:spcAft>
              <a:spcPct val="35000"/>
            </a:spcAft>
            <a:buNone/>
          </a:pPr>
          <a:endParaRPr lang="en-US" sz="1200" kern="1200" dirty="0">
            <a:solidFill>
              <a:schemeClr val="tx2"/>
            </a:solidFill>
          </a:endParaRPr>
        </a:p>
        <a:p>
          <a:pPr marL="0" lvl="0" indent="0" algn="l" defTabSz="533400">
            <a:lnSpc>
              <a:spcPts val="1500"/>
            </a:lnSpc>
            <a:spcBef>
              <a:spcPct val="0"/>
            </a:spcBef>
            <a:spcAft>
              <a:spcPct val="35000"/>
            </a:spcAft>
            <a:buNone/>
          </a:pPr>
          <a:r>
            <a:rPr lang="en-US" sz="1600" b="1" kern="1200" dirty="0">
              <a:solidFill>
                <a:schemeClr val="accent2">
                  <a:lumMod val="75000"/>
                </a:schemeClr>
              </a:solidFill>
            </a:rPr>
            <a:t>Frequency analysis</a:t>
          </a:r>
        </a:p>
        <a:p>
          <a:pPr marL="0" lvl="0" indent="0" algn="l" defTabSz="533400">
            <a:lnSpc>
              <a:spcPts val="1500"/>
            </a:lnSpc>
            <a:spcBef>
              <a:spcPct val="0"/>
            </a:spcBef>
            <a:spcAft>
              <a:spcPct val="35000"/>
            </a:spcAft>
            <a:buNone/>
          </a:pPr>
          <a:r>
            <a:rPr lang="en-US" sz="1600" b="1" kern="1200" dirty="0">
              <a:solidFill>
                <a:schemeClr val="accent2">
                  <a:lumMod val="75000"/>
                </a:schemeClr>
              </a:solidFill>
            </a:rPr>
            <a:t>Hurricane heatmap</a:t>
          </a:r>
        </a:p>
        <a:p>
          <a:pPr marL="0" lvl="0" indent="0" algn="l" defTabSz="533400">
            <a:lnSpc>
              <a:spcPts val="1500"/>
            </a:lnSpc>
            <a:spcBef>
              <a:spcPct val="0"/>
            </a:spcBef>
            <a:spcAft>
              <a:spcPct val="35000"/>
            </a:spcAft>
            <a:buNone/>
          </a:pPr>
          <a:endParaRPr lang="en-US" sz="1200" kern="1200" dirty="0">
            <a:solidFill>
              <a:schemeClr val="tx2"/>
            </a:solidFill>
          </a:endParaRPr>
        </a:p>
      </dsp:txBody>
      <dsp:txXfrm>
        <a:off x="4436062" y="1187489"/>
        <a:ext cx="1818372" cy="1806356"/>
      </dsp:txXfrm>
    </dsp:sp>
    <dsp:sp modelId="{7BF6E820-C6E3-4E2C-BB23-ADF9AD641C6B}">
      <dsp:nvSpPr>
        <dsp:cNvPr id="0" name=""/>
        <dsp:cNvSpPr/>
      </dsp:nvSpPr>
      <dsp:spPr>
        <a:xfrm rot="5400000">
          <a:off x="5258893"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6384318" y="3510000"/>
          <a:ext cx="2239374" cy="8100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IN" sz="1500" b="1" kern="1200" dirty="0">
              <a:effectLst>
                <a:outerShdw blurRad="50800" dist="38100" dir="2700000" algn="tl" rotWithShape="0">
                  <a:schemeClr val="tx1">
                    <a:alpha val="50000"/>
                  </a:schemeClr>
                </a:outerShdw>
              </a:effectLst>
              <a:latin typeface="+mj-lt"/>
            </a:rPr>
            <a:t>CLASSIFICATION</a:t>
          </a:r>
          <a:endParaRPr lang="ru-RU" sz="1500" b="1" kern="1200" dirty="0">
            <a:effectLst>
              <a:outerShdw blurRad="50800" dist="38100" dir="2700000" algn="tl" rotWithShape="0">
                <a:schemeClr val="tx1">
                  <a:alpha val="50000"/>
                </a:schemeClr>
              </a:outerShdw>
            </a:effectLst>
            <a:latin typeface="+mj-lt"/>
          </a:endParaRPr>
        </a:p>
      </dsp:txBody>
      <dsp:txXfrm>
        <a:off x="6586818" y="3510000"/>
        <a:ext cx="1834374" cy="810000"/>
      </dsp:txXfrm>
    </dsp:sp>
    <dsp:sp modelId="{1D84544C-5924-422B-9546-A86AE4927E4C}">
      <dsp:nvSpPr>
        <dsp:cNvPr id="0" name=""/>
        <dsp:cNvSpPr/>
      </dsp:nvSpPr>
      <dsp:spPr>
        <a:xfrm>
          <a:off x="6563468"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dsp:txBody>
      <dsp:txXfrm>
        <a:off x="6563468" y="1187489"/>
        <a:ext cx="1818372" cy="1806356"/>
      </dsp:txXfrm>
    </dsp:sp>
    <dsp:sp modelId="{0EE416CF-D8AE-41BD-BF35-9148040E1274}">
      <dsp:nvSpPr>
        <dsp:cNvPr id="0" name=""/>
        <dsp:cNvSpPr/>
      </dsp:nvSpPr>
      <dsp:spPr>
        <a:xfrm rot="5400000">
          <a:off x="7386299" y="2205425"/>
          <a:ext cx="2430000" cy="17914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8511724" y="3510000"/>
          <a:ext cx="2239374" cy="8100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IN" sz="1500" b="1" kern="1200" dirty="0">
              <a:effectLst>
                <a:outerShdw blurRad="50800" dist="38100" dir="2700000" algn="tl" rotWithShape="0">
                  <a:schemeClr val="tx1">
                    <a:alpha val="50000"/>
                  </a:schemeClr>
                </a:outerShdw>
              </a:effectLst>
              <a:latin typeface="+mj-lt"/>
            </a:rPr>
            <a:t>MODEL</a:t>
          </a:r>
          <a:r>
            <a:rPr lang="en-IN" sz="1500" b="1" kern="1200" baseline="0" dirty="0">
              <a:effectLst>
                <a:outerShdw blurRad="50800" dist="38100" dir="2700000" algn="tl" rotWithShape="0">
                  <a:schemeClr val="tx1">
                    <a:alpha val="50000"/>
                  </a:schemeClr>
                </a:outerShdw>
              </a:effectLst>
              <a:latin typeface="+mj-lt"/>
            </a:rPr>
            <a:t> EVALUATION</a:t>
          </a:r>
          <a:endParaRPr lang="ru-RU" sz="1500" b="1" kern="1200" dirty="0">
            <a:effectLst>
              <a:outerShdw blurRad="50800" dist="38100" dir="2700000" algn="tl" rotWithShape="0">
                <a:schemeClr val="tx1">
                  <a:alpha val="50000"/>
                </a:schemeClr>
              </a:outerShdw>
            </a:effectLst>
            <a:latin typeface="+mj-lt"/>
          </a:endParaRPr>
        </a:p>
      </dsp:txBody>
      <dsp:txXfrm>
        <a:off x="8714224" y="3510000"/>
        <a:ext cx="1834374" cy="810000"/>
      </dsp:txXfrm>
    </dsp:sp>
    <dsp:sp modelId="{7F54B493-FCA8-4A1F-A2B1-FCB26CA9C396}">
      <dsp:nvSpPr>
        <dsp:cNvPr id="0" name=""/>
        <dsp:cNvSpPr/>
      </dsp:nvSpPr>
      <dsp:spPr>
        <a:xfrm>
          <a:off x="8690874" y="1187489"/>
          <a:ext cx="1818372" cy="1806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648000" rIns="288000" bIns="0" numCol="1" spcCol="1270" anchor="t" anchorCtr="0">
          <a:noAutofit/>
        </a:bodyPr>
        <a:lstStyle/>
        <a:p>
          <a:pPr marL="0" lvl="0" indent="0" algn="l" defTabSz="533400">
            <a:lnSpc>
              <a:spcPts val="1500"/>
            </a:lnSpc>
            <a:spcBef>
              <a:spcPct val="0"/>
            </a:spcBef>
            <a:spcAft>
              <a:spcPts val="0"/>
            </a:spcAft>
            <a:buNone/>
          </a:pPr>
          <a:endParaRPr lang="en-US" sz="1400" b="1" kern="1200" dirty="0">
            <a:solidFill>
              <a:schemeClr val="accent2">
                <a:lumMod val="75000"/>
              </a:schemeClr>
            </a:solidFill>
            <a:latin typeface="+mn-lt"/>
            <a:ea typeface="+mn-ea"/>
            <a:cs typeface="+mn-cs"/>
          </a:endParaRPr>
        </a:p>
        <a:p>
          <a:pPr marL="0" lvl="0" indent="0" algn="l" defTabSz="533400">
            <a:lnSpc>
              <a:spcPts val="1500"/>
            </a:lnSpc>
            <a:spcBef>
              <a:spcPct val="0"/>
            </a:spcBef>
            <a:spcAft>
              <a:spcPts val="0"/>
            </a:spcAft>
            <a:buNone/>
          </a:pPr>
          <a:endParaRPr lang="en-US" sz="1400" b="1" kern="1200" dirty="0">
            <a:solidFill>
              <a:schemeClr val="accent2">
                <a:lumMod val="75000"/>
              </a:schemeClr>
            </a:solidFill>
            <a:latin typeface="+mn-lt"/>
            <a:ea typeface="+mn-ea"/>
            <a:cs typeface="+mn-cs"/>
          </a:endParaRPr>
        </a:p>
        <a:p>
          <a:pPr marL="0" lvl="0" indent="0" algn="l" defTabSz="533400">
            <a:lnSpc>
              <a:spcPts val="1500"/>
            </a:lnSpc>
            <a:spcBef>
              <a:spcPct val="0"/>
            </a:spcBef>
            <a:spcAft>
              <a:spcPts val="0"/>
            </a:spcAft>
            <a:buNone/>
          </a:pPr>
          <a:r>
            <a:rPr lang="en-US" sz="1400" b="1" kern="1200" dirty="0">
              <a:solidFill>
                <a:schemeClr val="accent2">
                  <a:lumMod val="75000"/>
                </a:schemeClr>
              </a:solidFill>
              <a:latin typeface="+mn-lt"/>
              <a:ea typeface="+mn-ea"/>
              <a:cs typeface="+mn-cs"/>
            </a:rPr>
            <a:t>Compare</a:t>
          </a:r>
          <a:r>
            <a:rPr lang="en-US" sz="1400" b="1" kern="1200" baseline="0" dirty="0">
              <a:solidFill>
                <a:schemeClr val="accent2">
                  <a:lumMod val="75000"/>
                </a:schemeClr>
              </a:solidFill>
              <a:latin typeface="+mn-lt"/>
              <a:ea typeface="+mn-ea"/>
              <a:cs typeface="+mn-cs"/>
            </a:rPr>
            <a:t> model parameters like recall, precision, false positive, etc. </a:t>
          </a:r>
          <a:endParaRPr lang="en-US" sz="1400" b="1" kern="1200" dirty="0">
            <a:solidFill>
              <a:schemeClr val="accent2">
                <a:lumMod val="75000"/>
              </a:schemeClr>
            </a:solidFill>
            <a:latin typeface="+mn-lt"/>
            <a:ea typeface="+mn-ea"/>
            <a:cs typeface="+mn-cs"/>
          </a:endParaRPr>
        </a:p>
      </dsp:txBody>
      <dsp:txXfrm>
        <a:off x="8690874" y="1187489"/>
        <a:ext cx="1818372" cy="18063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60B8A-70B0-4018-A922-EEF466713805}">
      <dsp:nvSpPr>
        <dsp:cNvPr id="0" name=""/>
        <dsp:cNvSpPr/>
      </dsp:nvSpPr>
      <dsp:spPr>
        <a:xfrm>
          <a:off x="0" y="474133"/>
          <a:ext cx="8128000" cy="135466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IN" sz="6500" i="1" kern="1200" dirty="0"/>
            <a:t>Decision Trees</a:t>
          </a:r>
        </a:p>
      </dsp:txBody>
      <dsp:txXfrm>
        <a:off x="39677" y="513810"/>
        <a:ext cx="8048646" cy="1275312"/>
      </dsp:txXfrm>
    </dsp:sp>
    <dsp:sp modelId="{53368E76-C26D-4CA9-AF82-9D928BA34401}">
      <dsp:nvSpPr>
        <dsp:cNvPr id="0" name=""/>
        <dsp:cNvSpPr/>
      </dsp:nvSpPr>
      <dsp:spPr>
        <a:xfrm>
          <a:off x="0" y="2072640"/>
          <a:ext cx="1354666" cy="1354666"/>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D0A5DE-E056-4BE1-8032-DDC317CB21CF}">
      <dsp:nvSpPr>
        <dsp:cNvPr id="0" name=""/>
        <dsp:cNvSpPr/>
      </dsp:nvSpPr>
      <dsp:spPr>
        <a:xfrm>
          <a:off x="1435946" y="2072640"/>
          <a:ext cx="6692053" cy="1354666"/>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altLang="en-US" sz="1400" b="0" i="0" u="none" strike="noStrike" kern="1200" cap="none" normalizeH="0" baseline="0" dirty="0">
              <a:ln>
                <a:noFill/>
              </a:ln>
              <a:solidFill>
                <a:schemeClr val="bg1"/>
              </a:solidFill>
              <a:effectLst/>
              <a:latin typeface="Courier New" panose="02070309020205020404" pitchFamily="49" charset="0"/>
              <a:cs typeface="Courier New" panose="02070309020205020404" pitchFamily="49" charset="0"/>
            </a:rPr>
            <a:t>Accuracy score for Decision Tree is : 0.9651068271145011 </a:t>
          </a:r>
        </a:p>
        <a:p>
          <a:pPr marL="0" lvl="0" indent="0" algn="ctr" defTabSz="622300">
            <a:lnSpc>
              <a:spcPct val="90000"/>
            </a:lnSpc>
            <a:spcBef>
              <a:spcPct val="0"/>
            </a:spcBef>
            <a:spcAft>
              <a:spcPct val="35000"/>
            </a:spcAft>
            <a:buClrTx/>
            <a:buSzTx/>
            <a:buFontTx/>
            <a:buNone/>
          </a:pPr>
          <a:r>
            <a:rPr kumimoji="0" lang="en-US" altLang="en-US" sz="1400" b="0" i="0" u="none" strike="noStrike" kern="1200" cap="none" normalizeH="0" baseline="0" dirty="0">
              <a:ln>
                <a:noFill/>
              </a:ln>
              <a:solidFill>
                <a:schemeClr val="bg1"/>
              </a:solidFill>
              <a:effectLst/>
              <a:latin typeface="Courier New" panose="02070309020205020404" pitchFamily="49" charset="0"/>
              <a:cs typeface="Courier New" panose="02070309020205020404" pitchFamily="49" charset="0"/>
            </a:rPr>
            <a:t>Recall score for Decision Tree is : 0.9651068271145011 </a:t>
          </a:r>
        </a:p>
        <a:p>
          <a:pPr marL="0" lvl="0" indent="0" algn="ctr" defTabSz="622300">
            <a:lnSpc>
              <a:spcPct val="90000"/>
            </a:lnSpc>
            <a:spcBef>
              <a:spcPct val="0"/>
            </a:spcBef>
            <a:spcAft>
              <a:spcPct val="35000"/>
            </a:spcAft>
            <a:buClrTx/>
            <a:buSzTx/>
            <a:buFontTx/>
            <a:buNone/>
          </a:pPr>
          <a:r>
            <a:rPr kumimoji="0" lang="en-US" altLang="en-US" sz="1400" b="0" i="0" u="none" strike="noStrike" kern="1200" cap="none" normalizeH="0" baseline="0" dirty="0">
              <a:ln>
                <a:noFill/>
              </a:ln>
              <a:solidFill>
                <a:schemeClr val="bg1"/>
              </a:solidFill>
              <a:effectLst/>
              <a:latin typeface="Courier New" panose="02070309020205020404" pitchFamily="49" charset="0"/>
              <a:cs typeface="Courier New" panose="02070309020205020404" pitchFamily="49" charset="0"/>
            </a:rPr>
            <a:t>Precision score for Decision Tree is : 0.9639969870825983</a:t>
          </a:r>
          <a:r>
            <a:rPr kumimoji="0" lang="en-US" altLang="en-US" sz="1400" b="0" i="0" u="none" strike="noStrike" kern="1200" cap="none" normalizeH="0" baseline="0" dirty="0">
              <a:ln>
                <a:noFill/>
              </a:ln>
              <a:solidFill>
                <a:schemeClr val="bg1"/>
              </a:solidFill>
              <a:effectLst/>
            </a:rPr>
            <a:t> </a:t>
          </a:r>
          <a:endParaRPr lang="en-IN" sz="1400" kern="1200" dirty="0">
            <a:solidFill>
              <a:schemeClr val="bg1"/>
            </a:solidFill>
          </a:endParaRPr>
        </a:p>
      </dsp:txBody>
      <dsp:txXfrm>
        <a:off x="1502087" y="2138781"/>
        <a:ext cx="6559771" cy="1222384"/>
      </dsp:txXfrm>
    </dsp:sp>
    <dsp:sp modelId="{043EFF09-EEAD-46D3-8E00-A9FA15EB0ACF}">
      <dsp:nvSpPr>
        <dsp:cNvPr id="0" name=""/>
        <dsp:cNvSpPr/>
      </dsp:nvSpPr>
      <dsp:spPr>
        <a:xfrm>
          <a:off x="0" y="3589866"/>
          <a:ext cx="1354666" cy="1354666"/>
        </a:xfrm>
        <a:prstGeom prst="roundRect">
          <a:avLst>
            <a:gd name="adj" fmla="val 16670"/>
          </a:avLst>
        </a:prstGeom>
        <a:solidFill>
          <a:schemeClr val="accent4">
            <a:hueOff val="12430287"/>
            <a:satOff val="46901"/>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4FC89B-8041-42F2-B866-A08A01FC784F}">
      <dsp:nvSpPr>
        <dsp:cNvPr id="0" name=""/>
        <dsp:cNvSpPr/>
      </dsp:nvSpPr>
      <dsp:spPr>
        <a:xfrm>
          <a:off x="1435946" y="3589866"/>
          <a:ext cx="6692053" cy="1354666"/>
        </a:xfrm>
        <a:prstGeom prst="roundRect">
          <a:avLst>
            <a:gd name="adj" fmla="val 16670"/>
          </a:avLst>
        </a:prstGeom>
        <a:solidFill>
          <a:schemeClr val="accent4">
            <a:hueOff val="12430287"/>
            <a:satOff val="46901"/>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ClrTx/>
            <a:buSzTx/>
            <a:buFontTx/>
            <a:buNone/>
          </a:pPr>
          <a:r>
            <a:rPr kumimoji="0" lang="en-US" altLang="en-US" sz="1400" b="1" i="0" u="none" strike="noStrike" kern="1200" cap="none" normalizeH="0" baseline="0" dirty="0">
              <a:ln>
                <a:noFill/>
              </a:ln>
              <a:solidFill>
                <a:schemeClr val="bg1"/>
              </a:solidFill>
              <a:effectLst/>
              <a:latin typeface="Courier New" panose="02070309020205020404" pitchFamily="49" charset="0"/>
              <a:cs typeface="Courier New" panose="02070309020205020404" pitchFamily="49" charset="0"/>
            </a:rPr>
            <a:t>Accuracy score for Decision Tree is : 0.9651068271145011 </a:t>
          </a:r>
        </a:p>
        <a:p>
          <a:pPr marL="0" lvl="0" indent="0" algn="ctr" defTabSz="622300">
            <a:lnSpc>
              <a:spcPct val="90000"/>
            </a:lnSpc>
            <a:spcBef>
              <a:spcPct val="0"/>
            </a:spcBef>
            <a:spcAft>
              <a:spcPct val="35000"/>
            </a:spcAft>
            <a:buClrTx/>
            <a:buSzTx/>
            <a:buFontTx/>
            <a:buNone/>
          </a:pPr>
          <a:r>
            <a:rPr kumimoji="0" lang="en-US" altLang="en-US" sz="1400" b="1" i="0" u="none" strike="noStrike" kern="1200" cap="none" normalizeH="0" baseline="0" dirty="0">
              <a:ln>
                <a:noFill/>
              </a:ln>
              <a:solidFill>
                <a:schemeClr val="bg1"/>
              </a:solidFill>
              <a:effectLst/>
              <a:latin typeface="Courier New" panose="02070309020205020404" pitchFamily="49" charset="0"/>
              <a:cs typeface="Courier New" panose="02070309020205020404" pitchFamily="49" charset="0"/>
            </a:rPr>
            <a:t>Recall score for Decision Tree is : 0.9651068271145011</a:t>
          </a:r>
        </a:p>
        <a:p>
          <a:pPr marL="0" lvl="0" indent="0" algn="ctr" defTabSz="622300">
            <a:lnSpc>
              <a:spcPct val="90000"/>
            </a:lnSpc>
            <a:spcBef>
              <a:spcPct val="0"/>
            </a:spcBef>
            <a:spcAft>
              <a:spcPct val="35000"/>
            </a:spcAft>
            <a:buClrTx/>
            <a:buSzTx/>
            <a:buFontTx/>
            <a:buNone/>
          </a:pPr>
          <a:r>
            <a:rPr kumimoji="0" lang="en-US" altLang="en-US" sz="1400" b="1" i="0" u="none" strike="noStrike" kern="1200" cap="none" normalizeH="0" baseline="0" dirty="0">
              <a:ln>
                <a:noFill/>
              </a:ln>
              <a:solidFill>
                <a:schemeClr val="bg1"/>
              </a:solidFill>
              <a:effectLst/>
              <a:latin typeface="Courier New" panose="02070309020205020404" pitchFamily="49" charset="0"/>
              <a:cs typeface="Courier New" panose="02070309020205020404" pitchFamily="49" charset="0"/>
            </a:rPr>
            <a:t>Precision score for Decision Tree is : 0.9639969870825983</a:t>
          </a:r>
          <a:r>
            <a:rPr kumimoji="0" lang="en-US" altLang="en-US" sz="1400" b="1" i="0" u="none" strike="noStrike" kern="1200" cap="none" normalizeH="0" baseline="0" dirty="0">
              <a:ln>
                <a:noFill/>
              </a:ln>
              <a:solidFill>
                <a:schemeClr val="bg1"/>
              </a:solidFill>
              <a:effectLst/>
            </a:rPr>
            <a:t> </a:t>
          </a:r>
          <a:endParaRPr lang="en-IN" sz="1400" kern="1200" dirty="0"/>
        </a:p>
      </dsp:txBody>
      <dsp:txXfrm>
        <a:off x="1502087" y="3656007"/>
        <a:ext cx="6559771" cy="12223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F1DB6D-D33B-4C6F-9D23-9FA0F1FD98B7}">
      <dsp:nvSpPr>
        <dsp:cNvPr id="0" name=""/>
        <dsp:cNvSpPr/>
      </dsp:nvSpPr>
      <dsp:spPr>
        <a:xfrm>
          <a:off x="199072" y="0"/>
          <a:ext cx="2256155" cy="3471334"/>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E4891B-85ED-49A9-882A-E74562029A98}">
      <dsp:nvSpPr>
        <dsp:cNvPr id="0" name=""/>
        <dsp:cNvSpPr/>
      </dsp:nvSpPr>
      <dsp:spPr>
        <a:xfrm>
          <a:off x="1296" y="1041400"/>
          <a:ext cx="855389" cy="138853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ANALYSIS</a:t>
          </a:r>
        </a:p>
      </dsp:txBody>
      <dsp:txXfrm>
        <a:off x="43053" y="1083157"/>
        <a:ext cx="771875" cy="1305019"/>
      </dsp:txXfrm>
    </dsp:sp>
    <dsp:sp modelId="{3670C320-D458-43DD-89AE-0CBDE4C0E39F}">
      <dsp:nvSpPr>
        <dsp:cNvPr id="0" name=""/>
        <dsp:cNvSpPr/>
      </dsp:nvSpPr>
      <dsp:spPr>
        <a:xfrm>
          <a:off x="899455" y="1041400"/>
          <a:ext cx="855389" cy="1388533"/>
        </a:xfrm>
        <a:prstGeom prst="roundRect">
          <a:avLst/>
        </a:prstGeom>
        <a:solidFill>
          <a:schemeClr val="accent4">
            <a:hueOff val="6215143"/>
            <a:satOff val="23450"/>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MODEL</a:t>
          </a:r>
        </a:p>
      </dsp:txBody>
      <dsp:txXfrm>
        <a:off x="941212" y="1083157"/>
        <a:ext cx="771875" cy="1305019"/>
      </dsp:txXfrm>
    </dsp:sp>
    <dsp:sp modelId="{DE64F5DC-21A7-436A-A62C-2F34E9D9DDA6}">
      <dsp:nvSpPr>
        <dsp:cNvPr id="0" name=""/>
        <dsp:cNvSpPr/>
      </dsp:nvSpPr>
      <dsp:spPr>
        <a:xfrm>
          <a:off x="1797614" y="1041400"/>
          <a:ext cx="855389" cy="1388533"/>
        </a:xfrm>
        <a:prstGeom prst="roundRect">
          <a:avLst/>
        </a:prstGeom>
        <a:solidFill>
          <a:schemeClr val="accent4">
            <a:hueOff val="12430287"/>
            <a:satOff val="46901"/>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dirty="0"/>
            <a:t>IMPROVING</a:t>
          </a:r>
          <a:r>
            <a:rPr lang="en-IN" sz="1100" kern="1200" baseline="0" dirty="0"/>
            <a:t> ACCURACY</a:t>
          </a:r>
          <a:endParaRPr lang="en-IN" sz="1100" kern="1200" dirty="0"/>
        </a:p>
      </dsp:txBody>
      <dsp:txXfrm>
        <a:off x="1839371" y="1083157"/>
        <a:ext cx="771875" cy="1305019"/>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12/9/2020</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12/9/2020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4057122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8" name="Text Placeholder 16">
            <a:extLst>
              <a:ext uri="{FF2B5EF4-FFF2-40B4-BE49-F238E27FC236}">
                <a16:creationId xmlns:a16="http://schemas.microsoft.com/office/drawing/2014/main" id="{B8498729-8E0E-452C-9DE5-20C4280E6809}"/>
              </a:ext>
            </a:extLst>
          </p:cNvPr>
          <p:cNvSpPr>
            <a:spLocks noGrp="1"/>
          </p:cNvSpPr>
          <p:nvPr>
            <p:ph type="body" sz="quarter" idx="11" hasCustomPrompt="1"/>
          </p:nvPr>
        </p:nvSpPr>
        <p:spPr>
          <a:xfrm>
            <a:off x="3638339" y="5310000"/>
            <a:ext cx="4536000" cy="1548000"/>
          </a:xfrm>
          <a:solidFill>
            <a:schemeClr val="bg1">
              <a:lumMod val="85000"/>
              <a:alpha val="80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02</a:t>
            </a:r>
          </a:p>
          <a:p>
            <a:pPr lvl="1"/>
            <a:r>
              <a:rPr lang="en-US" noProof="0"/>
              <a:t>Lorem ipsum dolor sit amet, consectetuer adipiscing elit, sed diam nonummy</a:t>
            </a:r>
          </a:p>
        </p:txBody>
      </p:sp>
      <p:sp>
        <p:nvSpPr>
          <p:cNvPr id="17" name="Text Placeholder 16">
            <a:extLst>
              <a:ext uri="{FF2B5EF4-FFF2-40B4-BE49-F238E27FC236}">
                <a16:creationId xmlns:a16="http://schemas.microsoft.com/office/drawing/2014/main" id="{6F6ED01E-03BA-4CB7-BDDB-4A7F0B0DA414}"/>
              </a:ext>
            </a:extLst>
          </p:cNvPr>
          <p:cNvSpPr>
            <a:spLocks noGrp="1"/>
          </p:cNvSpPr>
          <p:nvPr>
            <p:ph type="body" sz="quarter" idx="10" hasCustomPrompt="1"/>
          </p:nvPr>
        </p:nvSpPr>
        <p:spPr>
          <a:xfrm>
            <a:off x="787583" y="5310000"/>
            <a:ext cx="277847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01</a:t>
            </a:r>
          </a:p>
          <a:p>
            <a:pPr lvl="1"/>
            <a:r>
              <a:rPr lang="en-US" noProof="0"/>
              <a:t>Lorem ipsum dolor sit amet, consectetuer adipiscing elit, sed diam nonummy</a:t>
            </a:r>
          </a:p>
        </p:txBody>
      </p:sp>
      <p:sp>
        <p:nvSpPr>
          <p:cNvPr id="2" name="Title 1">
            <a:extLst>
              <a:ext uri="{FF2B5EF4-FFF2-40B4-BE49-F238E27FC236}">
                <a16:creationId xmlns:a16="http://schemas.microsoft.com/office/drawing/2014/main" id="{D3060639-BF2D-41F8-822B-DED03338D288}"/>
              </a:ext>
            </a:extLst>
          </p:cNvPr>
          <p:cNvSpPr>
            <a:spLocks noGrp="1"/>
          </p:cNvSpPr>
          <p:nvPr userDrawn="1">
            <p:ph type="title" hasCustomPrompt="1"/>
          </p:nvPr>
        </p:nvSpPr>
        <p:spPr>
          <a:xfrm>
            <a:off x="680354" y="197121"/>
            <a:ext cx="10711545" cy="1325563"/>
          </a:xfrm>
        </p:spPr>
        <p:txBody>
          <a:bodyPr>
            <a:normAutofit/>
          </a:bodyPr>
          <a:lstStyle>
            <a:lvl1pPr>
              <a:defRPr sz="3000"/>
            </a:lvl1pPr>
          </a:lstStyle>
          <a:p>
            <a:r>
              <a:rPr lang="en-US" noProof="0"/>
              <a:t>Project Timeline</a:t>
            </a:r>
          </a:p>
        </p:txBody>
      </p:sp>
      <p:sp>
        <p:nvSpPr>
          <p:cNvPr id="3" name="Content Placeholder 2">
            <a:extLst>
              <a:ext uri="{FF2B5EF4-FFF2-40B4-BE49-F238E27FC236}">
                <a16:creationId xmlns:a16="http://schemas.microsoft.com/office/drawing/2014/main" id="{0F474091-9EA2-47C8-AAA9-6DFE207852E4}"/>
              </a:ext>
            </a:extLst>
          </p:cNvPr>
          <p:cNvSpPr>
            <a:spLocks noGrp="1"/>
          </p:cNvSpPr>
          <p:nvPr userDrawn="1">
            <p:ph idx="1"/>
          </p:nvPr>
        </p:nvSpPr>
        <p:spPr>
          <a:xfrm>
            <a:off x="680354" y="1786436"/>
            <a:ext cx="10711545" cy="330606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16">
            <a:extLst>
              <a:ext uri="{FF2B5EF4-FFF2-40B4-BE49-F238E27FC236}">
                <a16:creationId xmlns:a16="http://schemas.microsoft.com/office/drawing/2014/main" id="{1C51713D-9A60-48EF-A25A-764AEDE9E672}"/>
              </a:ext>
            </a:extLst>
          </p:cNvPr>
          <p:cNvSpPr>
            <a:spLocks noGrp="1"/>
          </p:cNvSpPr>
          <p:nvPr>
            <p:ph type="body" sz="quarter" idx="12" hasCustomPrompt="1"/>
          </p:nvPr>
        </p:nvSpPr>
        <p:spPr>
          <a:xfrm>
            <a:off x="8246626" y="5310000"/>
            <a:ext cx="3103200" cy="1548000"/>
          </a:xfrm>
          <a:solidFill>
            <a:schemeClr val="bg1">
              <a:lumMod val="95000"/>
            </a:schemeClr>
          </a:solidFill>
        </p:spPr>
        <p:txBody>
          <a:bodyPr lIns="288000" tIns="252000"/>
          <a:lstStyle>
            <a:lvl1pPr marL="0" indent="0">
              <a:spcBef>
                <a:spcPts val="500"/>
              </a:spcBef>
              <a:buNone/>
              <a:defRPr sz="1300" b="1">
                <a:solidFill>
                  <a:schemeClr val="tx2"/>
                </a:solidFill>
                <a:latin typeface="+mj-lt"/>
              </a:defRPr>
            </a:lvl1pPr>
            <a:lvl2pPr marL="0" indent="0">
              <a:spcBef>
                <a:spcPts val="500"/>
              </a:spcBef>
              <a:buNone/>
              <a:defRPr sz="1000">
                <a:solidFill>
                  <a:schemeClr val="bg2"/>
                </a:solidFill>
              </a:defRPr>
            </a:lvl2pPr>
          </a:lstStyle>
          <a:p>
            <a:pPr lvl="0"/>
            <a:r>
              <a:rPr lang="en-US" noProof="0"/>
              <a:t>Additional Stage Title 3</a:t>
            </a:r>
          </a:p>
          <a:p>
            <a:pPr lvl="1"/>
            <a:r>
              <a:rPr lang="en-US" noProof="0"/>
              <a:t>Lorem ipsum dolor sit amet, consectetuer adipiscing elit, sed diam nonummy</a:t>
            </a:r>
          </a:p>
        </p:txBody>
      </p:sp>
      <p:cxnSp>
        <p:nvCxnSpPr>
          <p:cNvPr id="21" name="Straight Connector 20">
            <a:extLst>
              <a:ext uri="{FF2B5EF4-FFF2-40B4-BE49-F238E27FC236}">
                <a16:creationId xmlns:a16="http://schemas.microsoft.com/office/drawing/2014/main" id="{303706AB-7768-4239-93C0-28F2AC35B71A}"/>
              </a:ext>
            </a:extLst>
          </p:cNvPr>
          <p:cNvCxnSpPr/>
          <p:nvPr userDrawn="1"/>
        </p:nvCxnSpPr>
        <p:spPr>
          <a:xfrm>
            <a:off x="787583" y="1181100"/>
            <a:ext cx="2880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937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12/9/2020</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diagramData" Target="../diagrams/data1.xml"/><Relationship Id="rId16" Type="http://schemas.openxmlformats.org/officeDocument/2006/relationships/image" Target="../media/image20.svg"/><Relationship Id="rId1" Type="http://schemas.openxmlformats.org/officeDocument/2006/relationships/slideLayout" Target="../slideLayouts/slideLayout19.xml"/><Relationship Id="rId6" Type="http://schemas.microsoft.com/office/2007/relationships/diagramDrawing" Target="../diagrams/drawing1.xml"/><Relationship Id="rId11" Type="http://schemas.openxmlformats.org/officeDocument/2006/relationships/image" Target="../media/image15.png"/><Relationship Id="rId5" Type="http://schemas.openxmlformats.org/officeDocument/2006/relationships/diagramColors" Target="../diagrams/colors1.xml"/><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diagramQuickStyle" Target="../diagrams/quickStyle1.xml"/><Relationship Id="rId9" Type="http://schemas.openxmlformats.org/officeDocument/2006/relationships/image" Target="../media/image13.png"/><Relationship Id="rId14" Type="http://schemas.openxmlformats.org/officeDocument/2006/relationships/image" Target="../media/image18.sv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2114550"/>
            <a:ext cx="5143500" cy="2149546"/>
          </a:xfrm>
        </p:spPr>
        <p:txBody>
          <a:bodyPr/>
          <a:lstStyle/>
          <a:p>
            <a:r>
              <a:rPr lang="en-US" sz="4800" dirty="0"/>
              <a:t>cyclone data analysis IN THE PACIFIC     </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a:xfrm>
            <a:off x="6343650" y="4279970"/>
            <a:ext cx="5143500" cy="1663629"/>
          </a:xfrm>
        </p:spPr>
        <p:txBody>
          <a:bodyPr/>
          <a:lstStyle/>
          <a:p>
            <a:r>
              <a:rPr lang="en-US" i="1" dirty="0"/>
              <a:t>Ritik ROY</a:t>
            </a:r>
          </a:p>
          <a:p>
            <a:r>
              <a:rPr lang="en-US" i="1" dirty="0"/>
              <a:t>18MM01009</a:t>
            </a:r>
          </a:p>
          <a:p>
            <a:r>
              <a:rPr lang="en-US" i="1" dirty="0"/>
              <a:t>Pre-final year undergraduate</a:t>
            </a:r>
          </a:p>
          <a:p>
            <a:r>
              <a:rPr lang="en-US" i="1" dirty="0"/>
              <a:t>IIT Bhubaneswar</a:t>
            </a:r>
          </a:p>
        </p:txBody>
      </p:sp>
      <p:sp>
        <p:nvSpPr>
          <p:cNvPr id="4" name="Rectangle 3">
            <a:extLst>
              <a:ext uri="{FF2B5EF4-FFF2-40B4-BE49-F238E27FC236}">
                <a16:creationId xmlns:a16="http://schemas.microsoft.com/office/drawing/2014/main" id="{6E3AA01A-1F96-48CC-BAEA-D873F73B838C}"/>
              </a:ext>
            </a:extLst>
          </p:cNvPr>
          <p:cNvSpPr/>
          <p:nvPr/>
        </p:nvSpPr>
        <p:spPr>
          <a:xfrm>
            <a:off x="9496425" y="200025"/>
            <a:ext cx="2428875" cy="148590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Placeholder 7">
            <a:extLst>
              <a:ext uri="{FF2B5EF4-FFF2-40B4-BE49-F238E27FC236}">
                <a16:creationId xmlns:a16="http://schemas.microsoft.com/office/drawing/2014/main" id="{DBC3D665-B7BC-4AF9-9CD9-92FF2E933A82}"/>
              </a:ext>
            </a:extLst>
          </p:cNvPr>
          <p:cNvPicPr>
            <a:picLocks noGrp="1" noChangeAspect="1"/>
          </p:cNvPicPr>
          <p:nvPr>
            <p:ph type="pic" sz="quarter" idx="10"/>
          </p:nvPr>
        </p:nvPicPr>
        <p:blipFill>
          <a:blip r:embed="rId3"/>
          <a:srcRect l="20000" r="20000"/>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1BD300-8DD1-4484-9209-41FBC3C1631B}"/>
              </a:ext>
            </a:extLst>
          </p:cNvPr>
          <p:cNvSpPr>
            <a:spLocks noGrp="1"/>
          </p:cNvSpPr>
          <p:nvPr>
            <p:ph type="title"/>
          </p:nvPr>
        </p:nvSpPr>
        <p:spPr>
          <a:xfrm>
            <a:off x="1992313" y="275195"/>
            <a:ext cx="7427912" cy="686829"/>
          </a:xfrm>
        </p:spPr>
        <p:txBody>
          <a:bodyPr/>
          <a:lstStyle/>
          <a:p>
            <a:pPr algn="ctr"/>
            <a:r>
              <a:rPr lang="en-IN" dirty="0"/>
              <a:t>Analysis   </a:t>
            </a:r>
            <a:br>
              <a:rPr lang="en-IN" dirty="0"/>
            </a:br>
            <a:r>
              <a:rPr lang="en-IN" sz="1400" b="0" i="1" dirty="0"/>
              <a:t>Heat map</a:t>
            </a:r>
          </a:p>
        </p:txBody>
      </p:sp>
      <p:sp>
        <p:nvSpPr>
          <p:cNvPr id="3" name="Slide Number Placeholder 2">
            <a:extLst>
              <a:ext uri="{FF2B5EF4-FFF2-40B4-BE49-F238E27FC236}">
                <a16:creationId xmlns:a16="http://schemas.microsoft.com/office/drawing/2014/main" id="{A35B88BB-38B7-4439-AABC-EDA8938E645C}"/>
              </a:ext>
            </a:extLst>
          </p:cNvPr>
          <p:cNvSpPr>
            <a:spLocks noGrp="1"/>
          </p:cNvSpPr>
          <p:nvPr>
            <p:ph type="sldNum" sz="quarter" idx="12"/>
          </p:nvPr>
        </p:nvSpPr>
        <p:spPr/>
        <p:txBody>
          <a:bodyPr/>
          <a:lstStyle/>
          <a:p>
            <a:fld id="{9EC71654-96A5-4280-94F3-931C61A9F92C}" type="slidenum">
              <a:rPr lang="en-US" noProof="0" smtClean="0"/>
              <a:pPr/>
              <a:t>10</a:t>
            </a:fld>
            <a:endParaRPr lang="en-US" noProof="0" dirty="0"/>
          </a:p>
        </p:txBody>
      </p:sp>
      <p:pic>
        <p:nvPicPr>
          <p:cNvPr id="6" name="Picture 5">
            <a:extLst>
              <a:ext uri="{FF2B5EF4-FFF2-40B4-BE49-F238E27FC236}">
                <a16:creationId xmlns:a16="http://schemas.microsoft.com/office/drawing/2014/main" id="{6662321B-F5F8-4C2E-8880-C6D281A8D15D}"/>
              </a:ext>
            </a:extLst>
          </p:cNvPr>
          <p:cNvPicPr>
            <a:picLocks noChangeAspect="1"/>
          </p:cNvPicPr>
          <p:nvPr/>
        </p:nvPicPr>
        <p:blipFill rotWithShape="1">
          <a:blip r:embed="rId2"/>
          <a:srcRect l="23757" t="32646" r="19926" b="6984"/>
          <a:stretch/>
        </p:blipFill>
        <p:spPr>
          <a:xfrm>
            <a:off x="482434" y="1448830"/>
            <a:ext cx="4911038" cy="2961246"/>
          </a:xfrm>
          <a:prstGeom prst="rect">
            <a:avLst/>
          </a:prstGeom>
        </p:spPr>
      </p:pic>
      <p:sp>
        <p:nvSpPr>
          <p:cNvPr id="7" name="Rectangle 6">
            <a:extLst>
              <a:ext uri="{FF2B5EF4-FFF2-40B4-BE49-F238E27FC236}">
                <a16:creationId xmlns:a16="http://schemas.microsoft.com/office/drawing/2014/main" id="{95ABEBB5-F9C2-474E-8146-4B98BA7ED790}"/>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94EFBAC9-713D-40C7-AD04-F43A28170774}"/>
              </a:ext>
            </a:extLst>
          </p:cNvPr>
          <p:cNvSpPr/>
          <p:nvPr/>
        </p:nvSpPr>
        <p:spPr>
          <a:xfrm>
            <a:off x="7124700" y="0"/>
            <a:ext cx="50673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0372E94E-F29A-46EE-ABE6-9B35A9D0CEA1}"/>
              </a:ext>
            </a:extLst>
          </p:cNvPr>
          <p:cNvPicPr>
            <a:picLocks noChangeAspect="1"/>
          </p:cNvPicPr>
          <p:nvPr/>
        </p:nvPicPr>
        <p:blipFill rotWithShape="1">
          <a:blip r:embed="rId3"/>
          <a:srcRect l="48750" t="31250" r="23906" b="30278"/>
          <a:stretch/>
        </p:blipFill>
        <p:spPr>
          <a:xfrm>
            <a:off x="6798530" y="1382154"/>
            <a:ext cx="3983770" cy="3027922"/>
          </a:xfrm>
          <a:prstGeom prst="rect">
            <a:avLst/>
          </a:prstGeom>
        </p:spPr>
      </p:pic>
    </p:spTree>
    <p:extLst>
      <p:ext uri="{BB962C8B-B14F-4D97-AF65-F5344CB8AC3E}">
        <p14:creationId xmlns:p14="http://schemas.microsoft.com/office/powerpoint/2010/main" val="816785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9BC1D5-9BCD-4CCC-9428-A3D61BF52105}"/>
              </a:ext>
            </a:extLst>
          </p:cNvPr>
          <p:cNvSpPr>
            <a:spLocks noGrp="1"/>
          </p:cNvSpPr>
          <p:nvPr>
            <p:ph type="sldNum" sz="quarter" idx="12"/>
          </p:nvPr>
        </p:nvSpPr>
        <p:spPr/>
        <p:txBody>
          <a:bodyPr/>
          <a:lstStyle/>
          <a:p>
            <a:fld id="{9EC71654-96A5-4280-94F3-931C61A9F92C}" type="slidenum">
              <a:rPr lang="en-US" noProof="0" smtClean="0"/>
              <a:pPr/>
              <a:t>11</a:t>
            </a:fld>
            <a:endParaRPr lang="en-US" noProof="0" dirty="0"/>
          </a:p>
        </p:txBody>
      </p:sp>
      <p:pic>
        <p:nvPicPr>
          <p:cNvPr id="3076" name="Picture 4">
            <a:extLst>
              <a:ext uri="{FF2B5EF4-FFF2-40B4-BE49-F238E27FC236}">
                <a16:creationId xmlns:a16="http://schemas.microsoft.com/office/drawing/2014/main" id="{01A6422A-408D-4403-B743-58FA1BD2F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77" y="353067"/>
            <a:ext cx="3146424" cy="30759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B0EFB5C-2CE4-4D6E-8FEB-FC58E30CE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23" y="3459403"/>
            <a:ext cx="2740932" cy="26656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BA1647D-DDC1-45E5-8095-35D826191A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181" y="3863890"/>
            <a:ext cx="3487282" cy="272801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53AD42C-9552-44EE-A5EE-8CD3A3DDE6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5327" y="4397325"/>
            <a:ext cx="2786673" cy="18601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8791AE67-30EC-4F24-B8E0-2918FB6463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2463" y="4397325"/>
            <a:ext cx="2822864" cy="186019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4731579-D8B0-4AAE-8518-EEAF8348EAD4}"/>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0A2AA7EA-F045-44F2-83DE-EAD5A14498A2}"/>
              </a:ext>
            </a:extLst>
          </p:cNvPr>
          <p:cNvSpPr/>
          <p:nvPr/>
        </p:nvSpPr>
        <p:spPr>
          <a:xfrm>
            <a:off x="7124700" y="0"/>
            <a:ext cx="50673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82" name="Picture 10">
            <a:extLst>
              <a:ext uri="{FF2B5EF4-FFF2-40B4-BE49-F238E27FC236}">
                <a16:creationId xmlns:a16="http://schemas.microsoft.com/office/drawing/2014/main" id="{DFDCBCB6-01BC-40B5-9EFC-33B31EA7A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3895" y="102692"/>
            <a:ext cx="4214179" cy="373146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1ACA43F9-0988-41A2-8D6A-EB5931B382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6371" y="69188"/>
            <a:ext cx="4017324" cy="3764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879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F16584-84E5-4BA6-BE4C-ACE6075DB698}"/>
              </a:ext>
            </a:extLst>
          </p:cNvPr>
          <p:cNvSpPr>
            <a:spLocks noGrp="1"/>
          </p:cNvSpPr>
          <p:nvPr>
            <p:ph type="sldNum" sz="quarter" idx="12"/>
          </p:nvPr>
        </p:nvSpPr>
        <p:spPr/>
        <p:txBody>
          <a:bodyPr/>
          <a:lstStyle/>
          <a:p>
            <a:fld id="{9EC71654-96A5-4280-94F3-931C61A9F92C}" type="slidenum">
              <a:rPr lang="en-US" noProof="0" smtClean="0"/>
              <a:pPr/>
              <a:t>12</a:t>
            </a:fld>
            <a:endParaRPr lang="en-US" noProof="0" dirty="0"/>
          </a:p>
        </p:txBody>
      </p:sp>
      <p:sp>
        <p:nvSpPr>
          <p:cNvPr id="4" name="Rectangle 3">
            <a:extLst>
              <a:ext uri="{FF2B5EF4-FFF2-40B4-BE49-F238E27FC236}">
                <a16:creationId xmlns:a16="http://schemas.microsoft.com/office/drawing/2014/main" id="{B9CD5C40-CBC7-4C33-8771-9691575C781C}"/>
              </a:ext>
            </a:extLst>
          </p:cNvPr>
          <p:cNvSpPr/>
          <p:nvPr/>
        </p:nvSpPr>
        <p:spPr>
          <a:xfrm>
            <a:off x="6229350" y="0"/>
            <a:ext cx="5962650" cy="429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100" name="Picture 4">
            <a:extLst>
              <a:ext uri="{FF2B5EF4-FFF2-40B4-BE49-F238E27FC236}">
                <a16:creationId xmlns:a16="http://schemas.microsoft.com/office/drawing/2014/main" id="{4EFE4FC5-FE5E-48F0-B2C1-16C39F764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373" y="2408139"/>
            <a:ext cx="7553325" cy="234825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10639B8-5BB0-4EC8-A7F7-13E36DBD3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373" y="129933"/>
            <a:ext cx="7553325" cy="227820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4FA2A53-E4CE-4EF6-88A9-4CAAA60D4E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373" y="4756398"/>
            <a:ext cx="7553325" cy="21012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2ADF941-697D-4976-AD12-9D609FB7E7CC}"/>
              </a:ext>
            </a:extLst>
          </p:cNvPr>
          <p:cNvSpPr/>
          <p:nvPr/>
        </p:nvSpPr>
        <p:spPr>
          <a:xfrm>
            <a:off x="238126" y="6172269"/>
            <a:ext cx="1447948" cy="5669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12422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F1E51A-1144-48B5-B5CB-10503E406B81}"/>
              </a:ext>
            </a:extLst>
          </p:cNvPr>
          <p:cNvSpPr>
            <a:spLocks noGrp="1"/>
          </p:cNvSpPr>
          <p:nvPr>
            <p:ph type="sldNum" sz="quarter" idx="12"/>
          </p:nvPr>
        </p:nvSpPr>
        <p:spPr/>
        <p:txBody>
          <a:bodyPr/>
          <a:lstStyle/>
          <a:p>
            <a:fld id="{9EC71654-96A5-4280-94F3-931C61A9F92C}" type="slidenum">
              <a:rPr lang="en-US" noProof="0" smtClean="0"/>
              <a:pPr/>
              <a:t>13</a:t>
            </a:fld>
            <a:endParaRPr lang="en-US" noProof="0" dirty="0"/>
          </a:p>
        </p:txBody>
      </p:sp>
      <p:sp>
        <p:nvSpPr>
          <p:cNvPr id="2" name="Title 1">
            <a:extLst>
              <a:ext uri="{FF2B5EF4-FFF2-40B4-BE49-F238E27FC236}">
                <a16:creationId xmlns:a16="http://schemas.microsoft.com/office/drawing/2014/main" id="{874B16DA-A183-4E91-86AB-DBCCFA4031C1}"/>
              </a:ext>
            </a:extLst>
          </p:cNvPr>
          <p:cNvSpPr>
            <a:spLocks noGrp="1"/>
          </p:cNvSpPr>
          <p:nvPr>
            <p:ph type="title"/>
          </p:nvPr>
        </p:nvSpPr>
        <p:spPr/>
        <p:txBody>
          <a:bodyPr/>
          <a:lstStyle/>
          <a:p>
            <a:pPr algn="ctr"/>
            <a:r>
              <a:rPr lang="en-IN" dirty="0"/>
              <a:t>CLASSIFICATION and FEATURE SELECTION </a:t>
            </a:r>
          </a:p>
        </p:txBody>
      </p:sp>
      <p:sp>
        <p:nvSpPr>
          <p:cNvPr id="22" name="TextBox 21">
            <a:extLst>
              <a:ext uri="{FF2B5EF4-FFF2-40B4-BE49-F238E27FC236}">
                <a16:creationId xmlns:a16="http://schemas.microsoft.com/office/drawing/2014/main" id="{EE13B906-687B-49B9-B6BE-29D62B811471}"/>
              </a:ext>
            </a:extLst>
          </p:cNvPr>
          <p:cNvSpPr txBox="1"/>
          <p:nvPr/>
        </p:nvSpPr>
        <p:spPr>
          <a:xfrm>
            <a:off x="344130" y="3303640"/>
            <a:ext cx="1131018" cy="923330"/>
          </a:xfrm>
          <a:prstGeom prst="rect">
            <a:avLst/>
          </a:prstGeom>
          <a:noFill/>
        </p:spPr>
        <p:txBody>
          <a:bodyPr wrap="square" rtlCol="0">
            <a:spAutoFit/>
          </a:bodyPr>
          <a:lstStyle/>
          <a:p>
            <a:r>
              <a:rPr lang="en-IN" b="1" dirty="0">
                <a:solidFill>
                  <a:schemeClr val="accent6">
                    <a:lumMod val="75000"/>
                  </a:schemeClr>
                </a:solidFill>
              </a:rPr>
              <a:t>Before Feature selection</a:t>
            </a:r>
          </a:p>
        </p:txBody>
      </p:sp>
      <p:sp>
        <p:nvSpPr>
          <p:cNvPr id="24" name="TextBox 23">
            <a:extLst>
              <a:ext uri="{FF2B5EF4-FFF2-40B4-BE49-F238E27FC236}">
                <a16:creationId xmlns:a16="http://schemas.microsoft.com/office/drawing/2014/main" id="{78AEBAA9-00F1-4F6C-B314-E9C9B32EFD62}"/>
              </a:ext>
            </a:extLst>
          </p:cNvPr>
          <p:cNvSpPr txBox="1"/>
          <p:nvPr/>
        </p:nvSpPr>
        <p:spPr>
          <a:xfrm>
            <a:off x="344130" y="4836146"/>
            <a:ext cx="1131018" cy="923330"/>
          </a:xfrm>
          <a:prstGeom prst="rect">
            <a:avLst/>
          </a:prstGeom>
          <a:noFill/>
        </p:spPr>
        <p:txBody>
          <a:bodyPr wrap="square" rtlCol="0">
            <a:spAutoFit/>
          </a:bodyPr>
          <a:lstStyle/>
          <a:p>
            <a:r>
              <a:rPr lang="en-IN" b="1" dirty="0">
                <a:solidFill>
                  <a:schemeClr val="accent6">
                    <a:lumMod val="75000"/>
                  </a:schemeClr>
                </a:solidFill>
              </a:rPr>
              <a:t>After Feature selection</a:t>
            </a:r>
          </a:p>
        </p:txBody>
      </p:sp>
      <p:sp>
        <p:nvSpPr>
          <p:cNvPr id="8" name="Rectangle 7">
            <a:extLst>
              <a:ext uri="{FF2B5EF4-FFF2-40B4-BE49-F238E27FC236}">
                <a16:creationId xmlns:a16="http://schemas.microsoft.com/office/drawing/2014/main" id="{9ACB2A46-C629-4F0F-84BE-585552D3B953}"/>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262A6B3-5FF6-4CF7-A863-EA90AE594E28}"/>
              </a:ext>
            </a:extLst>
          </p:cNvPr>
          <p:cNvSpPr/>
          <p:nvPr/>
        </p:nvSpPr>
        <p:spPr>
          <a:xfrm>
            <a:off x="7124700" y="0"/>
            <a:ext cx="50673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1B48CB00-ADA6-4CE1-ABA5-A89F5B8D777F}"/>
              </a:ext>
            </a:extLst>
          </p:cNvPr>
          <p:cNvPicPr>
            <a:picLocks noChangeAspect="1"/>
          </p:cNvPicPr>
          <p:nvPr/>
        </p:nvPicPr>
        <p:blipFill rotWithShape="1">
          <a:blip r:embed="rId2"/>
          <a:srcRect l="20718" t="39591" r="59121" b="12093"/>
          <a:stretch/>
        </p:blipFill>
        <p:spPr>
          <a:xfrm>
            <a:off x="8613059" y="1524000"/>
            <a:ext cx="3053480" cy="4434348"/>
          </a:xfrm>
          <a:prstGeom prst="rect">
            <a:avLst/>
          </a:prstGeom>
        </p:spPr>
      </p:pic>
      <p:graphicFrame>
        <p:nvGraphicFramePr>
          <p:cNvPr id="20" name="Diagram 19">
            <a:extLst>
              <a:ext uri="{FF2B5EF4-FFF2-40B4-BE49-F238E27FC236}">
                <a16:creationId xmlns:a16="http://schemas.microsoft.com/office/drawing/2014/main" id="{C9D97489-DB67-443B-A1E4-1B0406B04B28}"/>
              </a:ext>
            </a:extLst>
          </p:cNvPr>
          <p:cNvGraphicFramePr/>
          <p:nvPr>
            <p:extLst>
              <p:ext uri="{D42A27DB-BD31-4B8C-83A1-F6EECF244321}">
                <p14:modId xmlns:p14="http://schemas.microsoft.com/office/powerpoint/2010/main" val="2806573831"/>
              </p:ext>
            </p:extLst>
          </p:nvPr>
        </p:nvGraphicFramePr>
        <p:xfrm>
          <a:off x="166199" y="103707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036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DE514F-28FF-453B-A12F-62D5941E1694}"/>
              </a:ext>
            </a:extLst>
          </p:cNvPr>
          <p:cNvSpPr>
            <a:spLocks noGrp="1"/>
          </p:cNvSpPr>
          <p:nvPr>
            <p:ph type="sldNum" sz="quarter" idx="12"/>
          </p:nvPr>
        </p:nvSpPr>
        <p:spPr/>
        <p:txBody>
          <a:bodyPr/>
          <a:lstStyle/>
          <a:p>
            <a:fld id="{9EC71654-96A5-4280-94F3-931C61A9F92C}" type="slidenum">
              <a:rPr lang="en-US" noProof="0" smtClean="0"/>
              <a:pPr/>
              <a:t>14</a:t>
            </a:fld>
            <a:endParaRPr lang="en-US" noProof="0" dirty="0"/>
          </a:p>
        </p:txBody>
      </p:sp>
      <p:pic>
        <p:nvPicPr>
          <p:cNvPr id="6" name="Content Placeholder 5">
            <a:extLst>
              <a:ext uri="{FF2B5EF4-FFF2-40B4-BE49-F238E27FC236}">
                <a16:creationId xmlns:a16="http://schemas.microsoft.com/office/drawing/2014/main" id="{D39447B3-4393-4529-B206-ABCC83E03A72}"/>
              </a:ext>
            </a:extLst>
          </p:cNvPr>
          <p:cNvPicPr>
            <a:picLocks noGrp="1" noChangeAspect="1"/>
          </p:cNvPicPr>
          <p:nvPr>
            <p:ph idx="1"/>
          </p:nvPr>
        </p:nvPicPr>
        <p:blipFill rotWithShape="1">
          <a:blip r:embed="rId2"/>
          <a:srcRect l="28467" t="25840" r="24159" b="23792"/>
          <a:stretch/>
        </p:blipFill>
        <p:spPr>
          <a:xfrm>
            <a:off x="152894" y="200025"/>
            <a:ext cx="5733556" cy="3429000"/>
          </a:xfrm>
        </p:spPr>
      </p:pic>
      <p:pic>
        <p:nvPicPr>
          <p:cNvPr id="8" name="Picture 7">
            <a:extLst>
              <a:ext uri="{FF2B5EF4-FFF2-40B4-BE49-F238E27FC236}">
                <a16:creationId xmlns:a16="http://schemas.microsoft.com/office/drawing/2014/main" id="{E39AB01D-029C-4CEA-B2E8-444D52B1099E}"/>
              </a:ext>
            </a:extLst>
          </p:cNvPr>
          <p:cNvPicPr>
            <a:picLocks noChangeAspect="1"/>
          </p:cNvPicPr>
          <p:nvPr/>
        </p:nvPicPr>
        <p:blipFill rotWithShape="1">
          <a:blip r:embed="rId3"/>
          <a:srcRect l="28984" t="41945" r="23988" b="37916"/>
          <a:stretch/>
        </p:blipFill>
        <p:spPr>
          <a:xfrm>
            <a:off x="162419" y="3876675"/>
            <a:ext cx="5733556" cy="1381125"/>
          </a:xfrm>
          <a:prstGeom prst="rect">
            <a:avLst/>
          </a:prstGeom>
        </p:spPr>
      </p:pic>
      <p:pic>
        <p:nvPicPr>
          <p:cNvPr id="14" name="Picture 13">
            <a:extLst>
              <a:ext uri="{FF2B5EF4-FFF2-40B4-BE49-F238E27FC236}">
                <a16:creationId xmlns:a16="http://schemas.microsoft.com/office/drawing/2014/main" id="{2E7BAD07-F3CA-4409-B072-DAE2B6860018}"/>
              </a:ext>
            </a:extLst>
          </p:cNvPr>
          <p:cNvPicPr>
            <a:picLocks noChangeAspect="1"/>
          </p:cNvPicPr>
          <p:nvPr/>
        </p:nvPicPr>
        <p:blipFill rotWithShape="1">
          <a:blip r:embed="rId4">
            <a:duotone>
              <a:prstClr val="black"/>
              <a:schemeClr val="tx1">
                <a:tint val="45000"/>
                <a:satMod val="400000"/>
              </a:schemeClr>
            </a:duotone>
          </a:blip>
          <a:srcRect l="20718" t="41355" r="59121" b="45257"/>
          <a:stretch/>
        </p:blipFill>
        <p:spPr>
          <a:xfrm>
            <a:off x="8305308" y="3876675"/>
            <a:ext cx="3524248" cy="1383135"/>
          </a:xfrm>
          <a:prstGeom prst="rect">
            <a:avLst/>
          </a:prstGeom>
        </p:spPr>
      </p:pic>
      <p:sp>
        <p:nvSpPr>
          <p:cNvPr id="15" name="Rectangle 14">
            <a:extLst>
              <a:ext uri="{FF2B5EF4-FFF2-40B4-BE49-F238E27FC236}">
                <a16:creationId xmlns:a16="http://schemas.microsoft.com/office/drawing/2014/main" id="{614726DB-45AC-4795-8659-723BA687FE2E}"/>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3FE18E97-F0B0-4D6F-90B8-DCC5543D1A06}"/>
              </a:ext>
            </a:extLst>
          </p:cNvPr>
          <p:cNvSpPr/>
          <p:nvPr/>
        </p:nvSpPr>
        <p:spPr>
          <a:xfrm>
            <a:off x="7124700" y="0"/>
            <a:ext cx="50673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AE071BCC-C59D-4ACF-84AE-C46FFE3010EA}"/>
              </a:ext>
            </a:extLst>
          </p:cNvPr>
          <p:cNvPicPr>
            <a:picLocks noChangeAspect="1"/>
          </p:cNvPicPr>
          <p:nvPr/>
        </p:nvPicPr>
        <p:blipFill rotWithShape="1">
          <a:blip r:embed="rId5"/>
          <a:srcRect l="28672" t="42222" r="24301" b="42500"/>
          <a:stretch/>
        </p:blipFill>
        <p:spPr>
          <a:xfrm>
            <a:off x="6096000" y="214894"/>
            <a:ext cx="5733556" cy="1047750"/>
          </a:xfrm>
          <a:prstGeom prst="rect">
            <a:avLst/>
          </a:prstGeom>
        </p:spPr>
      </p:pic>
      <p:pic>
        <p:nvPicPr>
          <p:cNvPr id="12" name="Picture 11">
            <a:extLst>
              <a:ext uri="{FF2B5EF4-FFF2-40B4-BE49-F238E27FC236}">
                <a16:creationId xmlns:a16="http://schemas.microsoft.com/office/drawing/2014/main" id="{E2AC13AD-C50E-4C49-BDE6-1C7C452EB3DA}"/>
              </a:ext>
            </a:extLst>
          </p:cNvPr>
          <p:cNvPicPr>
            <a:picLocks noChangeAspect="1"/>
          </p:cNvPicPr>
          <p:nvPr/>
        </p:nvPicPr>
        <p:blipFill rotWithShape="1">
          <a:blip r:embed="rId6"/>
          <a:srcRect l="28438" t="30694" r="24535" b="60000"/>
          <a:stretch/>
        </p:blipFill>
        <p:spPr>
          <a:xfrm>
            <a:off x="6096000" y="1685925"/>
            <a:ext cx="5733556" cy="638176"/>
          </a:xfrm>
          <a:prstGeom prst="rect">
            <a:avLst/>
          </a:prstGeom>
        </p:spPr>
      </p:pic>
      <p:sp>
        <p:nvSpPr>
          <p:cNvPr id="13" name="Rectangle 1">
            <a:extLst>
              <a:ext uri="{FF2B5EF4-FFF2-40B4-BE49-F238E27FC236}">
                <a16:creationId xmlns:a16="http://schemas.microsoft.com/office/drawing/2014/main" id="{6EF407CC-AFBD-47E9-BCCB-420C1EB9899A}"/>
              </a:ext>
            </a:extLst>
          </p:cNvPr>
          <p:cNvSpPr>
            <a:spLocks noChangeArrowheads="1"/>
          </p:cNvSpPr>
          <p:nvPr/>
        </p:nvSpPr>
        <p:spPr bwMode="auto">
          <a:xfrm>
            <a:off x="6096000" y="2709386"/>
            <a:ext cx="5733556" cy="738664"/>
          </a:xfrm>
          <a:prstGeom prst="rect">
            <a:avLst/>
          </a:prstGeom>
          <a:solidFill>
            <a:schemeClr val="tx1">
              <a:lumMod val="95000"/>
              <a:lumOff val="5000"/>
            </a:schemeClr>
          </a:solidFill>
          <a:ln>
            <a:noFill/>
          </a:ln>
          <a:effec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u="none" strike="noStrike" cap="none" normalizeH="0" baseline="0" dirty="0">
                <a:ln>
                  <a:noFill/>
                </a:ln>
                <a:solidFill>
                  <a:schemeClr val="bg1"/>
                </a:solidFill>
                <a:effectLst/>
                <a:latin typeface="Font Awesome 5 Free Solid" panose="02000503000000000000" pitchFamily="50" charset="0"/>
                <a:cs typeface="Courier New" panose="02070309020205020404" pitchFamily="49" charset="0"/>
              </a:rPr>
              <a:t>The most effective algorithm according to my analysis and feature selection is : Random Forest with accuracy: 98.087%</a:t>
            </a:r>
          </a:p>
        </p:txBody>
      </p:sp>
    </p:spTree>
    <p:extLst>
      <p:ext uri="{BB962C8B-B14F-4D97-AF65-F5344CB8AC3E}">
        <p14:creationId xmlns:p14="http://schemas.microsoft.com/office/powerpoint/2010/main" val="1331436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FA4E3CC-6314-465F-88E6-0C45DF4BFA59}"/>
              </a:ext>
            </a:extLst>
          </p:cNvPr>
          <p:cNvSpPr>
            <a:spLocks noGrp="1"/>
          </p:cNvSpPr>
          <p:nvPr>
            <p:ph type="sldNum" sz="quarter" idx="12"/>
          </p:nvPr>
        </p:nvSpPr>
        <p:spPr/>
        <p:txBody>
          <a:bodyPr/>
          <a:lstStyle/>
          <a:p>
            <a:fld id="{9EC71654-96A5-4280-94F3-931C61A9F92C}" type="slidenum">
              <a:rPr lang="en-US" noProof="0" smtClean="0"/>
              <a:pPr/>
              <a:t>15</a:t>
            </a:fld>
            <a:endParaRPr lang="en-US" noProof="0" dirty="0"/>
          </a:p>
        </p:txBody>
      </p:sp>
      <p:sp>
        <p:nvSpPr>
          <p:cNvPr id="4" name="Title 3">
            <a:extLst>
              <a:ext uri="{FF2B5EF4-FFF2-40B4-BE49-F238E27FC236}">
                <a16:creationId xmlns:a16="http://schemas.microsoft.com/office/drawing/2014/main" id="{6471F3C6-45F0-4F3D-8E24-367E0DFC125B}"/>
              </a:ext>
            </a:extLst>
          </p:cNvPr>
          <p:cNvSpPr>
            <a:spLocks noGrp="1"/>
          </p:cNvSpPr>
          <p:nvPr>
            <p:ph type="title"/>
          </p:nvPr>
        </p:nvSpPr>
        <p:spPr/>
        <p:txBody>
          <a:bodyPr/>
          <a:lstStyle/>
          <a:p>
            <a:r>
              <a:rPr lang="en-IN" dirty="0"/>
              <a:t>Insights</a:t>
            </a:r>
          </a:p>
        </p:txBody>
      </p:sp>
      <p:sp>
        <p:nvSpPr>
          <p:cNvPr id="9" name="Rectangle 8">
            <a:extLst>
              <a:ext uri="{FF2B5EF4-FFF2-40B4-BE49-F238E27FC236}">
                <a16:creationId xmlns:a16="http://schemas.microsoft.com/office/drawing/2014/main" id="{AA5204C9-BEB2-4C6B-A6AF-9E7F0F14235E}"/>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928F56F1-6A3D-4F78-88E9-B46F6D47A507}"/>
              </a:ext>
            </a:extLst>
          </p:cNvPr>
          <p:cNvSpPr/>
          <p:nvPr/>
        </p:nvSpPr>
        <p:spPr>
          <a:xfrm>
            <a:off x="7124700" y="0"/>
            <a:ext cx="50673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31345C63-C1EF-4DBF-9001-C08869581355}"/>
              </a:ext>
            </a:extLst>
          </p:cNvPr>
          <p:cNvSpPr>
            <a:spLocks noGrp="1"/>
          </p:cNvSpPr>
          <p:nvPr>
            <p:ph idx="1"/>
          </p:nvPr>
        </p:nvSpPr>
        <p:spPr>
          <a:xfrm>
            <a:off x="515938" y="1415255"/>
            <a:ext cx="10285412" cy="3490119"/>
          </a:xfrm>
        </p:spPr>
        <p:txBody>
          <a:bodyPr>
            <a:normAutofit/>
          </a:bodyPr>
          <a:lstStyle/>
          <a:p>
            <a:r>
              <a:rPr lang="en-IN" sz="1600" dirty="0"/>
              <a:t>Maximum cyclone impact ( average spatial statistics of the hurricane or typhoon eye) present in Northern hemisphere around 20N and around 106 – 108 W Longitude</a:t>
            </a:r>
          </a:p>
          <a:p>
            <a:r>
              <a:rPr lang="en-IN" sz="1600" dirty="0"/>
              <a:t>Most cyclones are unnamed</a:t>
            </a:r>
          </a:p>
          <a:p>
            <a:r>
              <a:rPr lang="en-IN" sz="1600" dirty="0"/>
              <a:t>Maximum cyclones occur in the months of July, August and September.</a:t>
            </a:r>
          </a:p>
          <a:p>
            <a:r>
              <a:rPr lang="en-IN" sz="1600" dirty="0"/>
              <a:t>The time series of Pacific hurricanes frequency in generally increasing.</a:t>
            </a:r>
          </a:p>
          <a:p>
            <a:r>
              <a:rPr lang="en-IN" sz="1600" dirty="0"/>
              <a:t>The peak frequency was 1990, there was also a time series dip in 2010 followed by a sharp surge.</a:t>
            </a:r>
          </a:p>
          <a:p>
            <a:r>
              <a:rPr lang="en-IN" sz="1600" b="1" dirty="0"/>
              <a:t>TS is the cyclone with highest frequency ( tropical cyclone where tropical depression intensity is less than 34 knots).</a:t>
            </a:r>
          </a:p>
          <a:p>
            <a:r>
              <a:rPr lang="en-IN" sz="1600" b="1" dirty="0"/>
              <a:t>TD and HU are also relatively more frequent types of status.</a:t>
            </a:r>
          </a:p>
          <a:p>
            <a:r>
              <a:rPr lang="en-IN" sz="1600" b="1" dirty="0"/>
              <a:t>Maximum Wind, Pressure , Geospatial coordinates  are crucial in determining the type of cyclone. </a:t>
            </a:r>
          </a:p>
          <a:p>
            <a:endParaRPr lang="en-IN" sz="1600" b="1" dirty="0"/>
          </a:p>
          <a:p>
            <a:endParaRPr lang="en-IN" sz="1600" dirty="0"/>
          </a:p>
          <a:p>
            <a:endParaRPr lang="en-IN" sz="1600" dirty="0"/>
          </a:p>
          <a:p>
            <a:endParaRPr lang="en-IN" sz="1600" dirty="0"/>
          </a:p>
          <a:p>
            <a:endParaRPr lang="en-IN" sz="1600" dirty="0"/>
          </a:p>
          <a:p>
            <a:endParaRPr lang="en-IN" sz="1600" dirty="0"/>
          </a:p>
        </p:txBody>
      </p:sp>
      <p:pic>
        <p:nvPicPr>
          <p:cNvPr id="7" name="Picture 6">
            <a:extLst>
              <a:ext uri="{FF2B5EF4-FFF2-40B4-BE49-F238E27FC236}">
                <a16:creationId xmlns:a16="http://schemas.microsoft.com/office/drawing/2014/main" id="{C339AE26-115E-4C52-9A10-A125B6353471}"/>
              </a:ext>
            </a:extLst>
          </p:cNvPr>
          <p:cNvPicPr>
            <a:picLocks noChangeAspect="1"/>
          </p:cNvPicPr>
          <p:nvPr/>
        </p:nvPicPr>
        <p:blipFill rotWithShape="1">
          <a:blip r:embed="rId2"/>
          <a:srcRect l="28984" t="41945" r="23988" b="37916"/>
          <a:stretch/>
        </p:blipFill>
        <p:spPr>
          <a:xfrm>
            <a:off x="515938" y="4752182"/>
            <a:ext cx="5733556" cy="1381125"/>
          </a:xfrm>
          <a:prstGeom prst="rect">
            <a:avLst/>
          </a:prstGeom>
        </p:spPr>
      </p:pic>
    </p:spTree>
    <p:extLst>
      <p:ext uri="{BB962C8B-B14F-4D97-AF65-F5344CB8AC3E}">
        <p14:creationId xmlns:p14="http://schemas.microsoft.com/office/powerpoint/2010/main" val="2316336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3833C2-5C2E-4B23-A14E-2C7FAE036FEB}"/>
              </a:ext>
            </a:extLst>
          </p:cNvPr>
          <p:cNvSpPr>
            <a:spLocks noGrp="1"/>
          </p:cNvSpPr>
          <p:nvPr>
            <p:ph type="sldNum" sz="quarter" idx="12"/>
          </p:nvPr>
        </p:nvSpPr>
        <p:spPr/>
        <p:txBody>
          <a:bodyPr/>
          <a:lstStyle/>
          <a:p>
            <a:fld id="{9EC71654-96A5-4280-94F3-931C61A9F92C}" type="slidenum">
              <a:rPr lang="en-US" noProof="0" smtClean="0"/>
              <a:pPr/>
              <a:t>16</a:t>
            </a:fld>
            <a:endParaRPr lang="en-US" noProof="0" dirty="0"/>
          </a:p>
        </p:txBody>
      </p:sp>
      <p:sp>
        <p:nvSpPr>
          <p:cNvPr id="4" name="Title 3">
            <a:extLst>
              <a:ext uri="{FF2B5EF4-FFF2-40B4-BE49-F238E27FC236}">
                <a16:creationId xmlns:a16="http://schemas.microsoft.com/office/drawing/2014/main" id="{41ECC865-6814-4728-AC01-0DD42A173382}"/>
              </a:ext>
            </a:extLst>
          </p:cNvPr>
          <p:cNvSpPr>
            <a:spLocks noGrp="1"/>
          </p:cNvSpPr>
          <p:nvPr>
            <p:ph type="title"/>
          </p:nvPr>
        </p:nvSpPr>
        <p:spPr/>
        <p:txBody>
          <a:bodyPr/>
          <a:lstStyle/>
          <a:p>
            <a:r>
              <a:rPr lang="en-IN" dirty="0"/>
              <a:t>References</a:t>
            </a:r>
          </a:p>
        </p:txBody>
      </p:sp>
      <p:sp>
        <p:nvSpPr>
          <p:cNvPr id="7" name="Rectangle 6">
            <a:extLst>
              <a:ext uri="{FF2B5EF4-FFF2-40B4-BE49-F238E27FC236}">
                <a16:creationId xmlns:a16="http://schemas.microsoft.com/office/drawing/2014/main" id="{40F5ACA7-9774-42CB-84ED-CBDB4793F00E}"/>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5467FD2-9995-4B25-BBDB-32D200E5748A}"/>
              </a:ext>
            </a:extLst>
          </p:cNvPr>
          <p:cNvSpPr/>
          <p:nvPr/>
        </p:nvSpPr>
        <p:spPr>
          <a:xfrm>
            <a:off x="7124700" y="0"/>
            <a:ext cx="50673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F2453543-B597-4168-9638-BCA6CC21444C}"/>
              </a:ext>
            </a:extLst>
          </p:cNvPr>
          <p:cNvPicPr>
            <a:picLocks noChangeAspect="1"/>
          </p:cNvPicPr>
          <p:nvPr/>
        </p:nvPicPr>
        <p:blipFill rotWithShape="1">
          <a:blip r:embed="rId2"/>
          <a:srcRect l="9375" t="30417" r="11016" b="37083"/>
          <a:stretch/>
        </p:blipFill>
        <p:spPr>
          <a:xfrm>
            <a:off x="239268" y="1271732"/>
            <a:ext cx="11418888" cy="2622199"/>
          </a:xfrm>
          <a:prstGeom prst="rect">
            <a:avLst/>
          </a:prstGeom>
        </p:spPr>
      </p:pic>
    </p:spTree>
    <p:extLst>
      <p:ext uri="{BB962C8B-B14F-4D97-AF65-F5344CB8AC3E}">
        <p14:creationId xmlns:p14="http://schemas.microsoft.com/office/powerpoint/2010/main" val="4238819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3" name="Rectangle 2">
            <a:extLst>
              <a:ext uri="{FF2B5EF4-FFF2-40B4-BE49-F238E27FC236}">
                <a16:creationId xmlns:a16="http://schemas.microsoft.com/office/drawing/2014/main" id="{6BE4CEED-BE24-485F-AF30-80EA5E1CD2CD}"/>
              </a:ext>
            </a:extLst>
          </p:cNvPr>
          <p:cNvSpPr/>
          <p:nvPr/>
        </p:nvSpPr>
        <p:spPr>
          <a:xfrm>
            <a:off x="6096000" y="1190625"/>
            <a:ext cx="2598022"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D58710E3-481A-4A19-8C9A-D26D65398308}"/>
              </a:ext>
            </a:extLst>
          </p:cNvPr>
          <p:cNvSpPr/>
          <p:nvPr/>
        </p:nvSpPr>
        <p:spPr>
          <a:xfrm>
            <a:off x="6016473" y="4341197"/>
            <a:ext cx="1413027" cy="1190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icture Placeholder 12">
            <a:extLst>
              <a:ext uri="{FF2B5EF4-FFF2-40B4-BE49-F238E27FC236}">
                <a16:creationId xmlns:a16="http://schemas.microsoft.com/office/drawing/2014/main" id="{2010E3A7-0D40-4654-A2AF-15190B8AF591}"/>
              </a:ext>
            </a:extLst>
          </p:cNvPr>
          <p:cNvSpPr>
            <a:spLocks noGrp="1"/>
          </p:cNvSpPr>
          <p:nvPr>
            <p:ph type="pic" sz="quarter" idx="10"/>
          </p:nvPr>
        </p:nvSpPr>
        <p:spPr/>
      </p:sp>
      <p:sp>
        <p:nvSpPr>
          <p:cNvPr id="15" name="Flowchart: Connector 14">
            <a:extLst>
              <a:ext uri="{FF2B5EF4-FFF2-40B4-BE49-F238E27FC236}">
                <a16:creationId xmlns:a16="http://schemas.microsoft.com/office/drawing/2014/main" id="{3C8F5780-0047-4538-B079-FBA55462880B}"/>
              </a:ext>
            </a:extLst>
          </p:cNvPr>
          <p:cNvSpPr/>
          <p:nvPr/>
        </p:nvSpPr>
        <p:spPr>
          <a:xfrm>
            <a:off x="1423120" y="1448901"/>
            <a:ext cx="3886200" cy="39601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 name="Diagram 1">
            <a:extLst>
              <a:ext uri="{FF2B5EF4-FFF2-40B4-BE49-F238E27FC236}">
                <a16:creationId xmlns:a16="http://schemas.microsoft.com/office/drawing/2014/main" id="{083A56E8-AE8A-4E41-9EF2-F3E0B3FC6A7B}"/>
              </a:ext>
            </a:extLst>
          </p:cNvPr>
          <p:cNvGraphicFramePr/>
          <p:nvPr>
            <p:extLst>
              <p:ext uri="{D42A27DB-BD31-4B8C-83A1-F6EECF244321}">
                <p14:modId xmlns:p14="http://schemas.microsoft.com/office/powerpoint/2010/main" val="3289823955"/>
              </p:ext>
            </p:extLst>
          </p:nvPr>
        </p:nvGraphicFramePr>
        <p:xfrm>
          <a:off x="2036493" y="1645708"/>
          <a:ext cx="2654300" cy="34713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880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INTRODUCTION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323211" y="1304925"/>
            <a:ext cx="5345687" cy="3448050"/>
          </a:xfrm>
        </p:spPr>
        <p:txBody>
          <a:bodyPr/>
          <a:lstStyle/>
          <a:p>
            <a:r>
              <a:rPr lang="en-IN" sz="1600" b="0" i="0" dirty="0">
                <a:solidFill>
                  <a:schemeClr val="accent2">
                    <a:lumMod val="75000"/>
                  </a:schemeClr>
                </a:solidFill>
                <a:effectLst/>
                <a:latin typeface="Trebuchet MS" panose="020B0603020202020204" pitchFamily="34" charset="0"/>
              </a:rPr>
              <a:t>The National Hurricane Centre (NHC) conducts a post-storm analysis of each tropical cyclone in the Atlantic basin (i.e., North Atlantic Ocean, Gulf of Mexico, and Caribbean Sea) and the North Pacific Ocean to determine the official assessment of the cyclone's history.</a:t>
            </a:r>
          </a:p>
          <a:p>
            <a:r>
              <a:rPr lang="en-IN" sz="1600" b="0" i="0" dirty="0">
                <a:solidFill>
                  <a:schemeClr val="accent2">
                    <a:lumMod val="75000"/>
                  </a:schemeClr>
                </a:solidFill>
                <a:effectLst/>
                <a:latin typeface="Trebuchet MS" panose="020B0603020202020204" pitchFamily="34" charset="0"/>
              </a:rPr>
              <a:t>This analysis makes use of all available observations, including those that may not have been available in real time.</a:t>
            </a:r>
          </a:p>
          <a:p>
            <a:r>
              <a:rPr lang="en-IN" sz="1600" b="0" i="0" dirty="0">
                <a:solidFill>
                  <a:schemeClr val="accent2">
                    <a:lumMod val="75000"/>
                  </a:schemeClr>
                </a:solidFill>
                <a:effectLst/>
                <a:latin typeface="Trebuchet MS" panose="020B0603020202020204" pitchFamily="34" charset="0"/>
              </a:rPr>
              <a:t>In addition, NHC conducts ongoing reviews of any retrospective tropical cyclone analyses brought to its attention and on a regular basis updates the historical record to reflect</a:t>
            </a:r>
            <a:br>
              <a:rPr lang="en-IN" sz="1600" dirty="0">
                <a:solidFill>
                  <a:schemeClr val="accent2">
                    <a:lumMod val="75000"/>
                  </a:schemeClr>
                </a:solidFill>
                <a:latin typeface="Trebuchet MS" panose="020B0603020202020204" pitchFamily="34" charset="0"/>
              </a:rPr>
            </a:br>
            <a:r>
              <a:rPr lang="en-IN" sz="1600" b="0" i="0" dirty="0">
                <a:solidFill>
                  <a:schemeClr val="accent2">
                    <a:lumMod val="75000"/>
                  </a:schemeClr>
                </a:solidFill>
                <a:effectLst/>
                <a:latin typeface="Trebuchet MS" panose="020B0603020202020204" pitchFamily="34" charset="0"/>
              </a:rPr>
              <a:t>changes introduced.</a:t>
            </a:r>
          </a:p>
          <a:p>
            <a:endParaRPr lang="en-IN" sz="1600" dirty="0">
              <a:solidFill>
                <a:schemeClr val="accent2">
                  <a:lumMod val="75000"/>
                </a:schemeClr>
              </a:solidFill>
              <a:latin typeface="Trebuchet MS" panose="020B0603020202020204" pitchFamily="34" charset="0"/>
            </a:endParaRPr>
          </a:p>
          <a:p>
            <a:endParaRPr lang="en-US" sz="1600" i="1" u="sng" dirty="0">
              <a:solidFill>
                <a:schemeClr val="accent2">
                  <a:lumMod val="75000"/>
                </a:schemeClr>
              </a:solidFill>
              <a:latin typeface="Trebuchet MS" panose="020B0603020202020204" pitchFamily="34" charset="0"/>
            </a:endParaRPr>
          </a:p>
        </p:txBody>
      </p:sp>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dirty="0"/>
          </a:p>
        </p:txBody>
      </p:sp>
      <p:pic>
        <p:nvPicPr>
          <p:cNvPr id="9" name="Picture Placeholder 8">
            <a:extLst>
              <a:ext uri="{FF2B5EF4-FFF2-40B4-BE49-F238E27FC236}">
                <a16:creationId xmlns:a16="http://schemas.microsoft.com/office/drawing/2014/main" id="{F0C32FF8-8784-4F9F-A80D-107258181B23}"/>
              </a:ext>
            </a:extLst>
          </p:cNvPr>
          <p:cNvPicPr>
            <a:picLocks noGrp="1" noChangeAspect="1"/>
          </p:cNvPicPr>
          <p:nvPr>
            <p:ph type="pic" sz="quarter" idx="13"/>
          </p:nvPr>
        </p:nvPicPr>
        <p:blipFill>
          <a:blip r:embed="rId3"/>
          <a:srcRect t="7758" b="7758"/>
          <a:stretch>
            <a:fillRect/>
          </a:stretch>
        </p:blipFill>
        <p:spPr/>
      </p:pic>
      <p:sp>
        <p:nvSpPr>
          <p:cNvPr id="5" name="Rectangle 4">
            <a:extLst>
              <a:ext uri="{FF2B5EF4-FFF2-40B4-BE49-F238E27FC236}">
                <a16:creationId xmlns:a16="http://schemas.microsoft.com/office/drawing/2014/main" id="{EAE5FD08-1BAC-42DA-8AE8-799D9C8F296F}"/>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2793B798-2B9D-43D2-A98B-4AF1E133656D}"/>
              </a:ext>
            </a:extLst>
          </p:cNvPr>
          <p:cNvSpPr/>
          <p:nvPr/>
        </p:nvSpPr>
        <p:spPr>
          <a:xfrm>
            <a:off x="4628871" y="4398962"/>
            <a:ext cx="2428875" cy="233362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33561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descr="SmartArt Process diagram">
            <a:extLst>
              <a:ext uri="{FF2B5EF4-FFF2-40B4-BE49-F238E27FC236}">
                <a16:creationId xmlns:a16="http://schemas.microsoft.com/office/drawing/2014/main" id="{703FAB33-C653-48B0-9838-6BDC8704C19E}"/>
              </a:ext>
            </a:extLst>
          </p:cNvPr>
          <p:cNvGraphicFramePr>
            <a:graphicFrameLocks/>
          </p:cNvGraphicFramePr>
          <p:nvPr>
            <p:extLst>
              <p:ext uri="{D42A27DB-BD31-4B8C-83A1-F6EECF244321}">
                <p14:modId xmlns:p14="http://schemas.microsoft.com/office/powerpoint/2010/main" val="3388715420"/>
              </p:ext>
            </p:extLst>
          </p:nvPr>
        </p:nvGraphicFramePr>
        <p:xfrm>
          <a:off x="789873" y="894186"/>
          <a:ext cx="10753200" cy="54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 Placeholder 1">
            <a:extLst>
              <a:ext uri="{FF2B5EF4-FFF2-40B4-BE49-F238E27FC236}">
                <a16:creationId xmlns:a16="http://schemas.microsoft.com/office/drawing/2014/main" id="{DC6585CB-312C-4D99-8A71-22BECD213043}"/>
              </a:ext>
            </a:extLst>
          </p:cNvPr>
          <p:cNvSpPr>
            <a:spLocks noGrp="1"/>
          </p:cNvSpPr>
          <p:nvPr>
            <p:ph type="body" sz="quarter" idx="11"/>
          </p:nvPr>
        </p:nvSpPr>
        <p:spPr>
          <a:xfrm>
            <a:off x="2976536" y="5310000"/>
            <a:ext cx="2130134" cy="1548000"/>
          </a:xfrm>
        </p:spPr>
        <p:txBody>
          <a:bodyPr/>
          <a:lstStyle/>
          <a:p>
            <a:r>
              <a:rPr lang="en-US" dirty="0"/>
              <a:t>The data is obtained in the CSV format.</a:t>
            </a:r>
          </a:p>
          <a:p>
            <a:endParaRPr lang="en-US" dirty="0"/>
          </a:p>
          <a:p>
            <a:r>
              <a:rPr lang="en-US" dirty="0"/>
              <a:t>Format a document and label the variables.</a:t>
            </a:r>
          </a:p>
        </p:txBody>
      </p:sp>
      <p:sp>
        <p:nvSpPr>
          <p:cNvPr id="3" name="Text Placeholder 2">
            <a:extLst>
              <a:ext uri="{FF2B5EF4-FFF2-40B4-BE49-F238E27FC236}">
                <a16:creationId xmlns:a16="http://schemas.microsoft.com/office/drawing/2014/main" id="{2A5D41C1-17EE-441C-A604-3FDE978E5672}"/>
              </a:ext>
            </a:extLst>
          </p:cNvPr>
          <p:cNvSpPr>
            <a:spLocks noGrp="1"/>
          </p:cNvSpPr>
          <p:nvPr>
            <p:ph type="body" sz="quarter" idx="10"/>
          </p:nvPr>
        </p:nvSpPr>
        <p:spPr>
          <a:xfrm>
            <a:off x="787583" y="5310000"/>
            <a:ext cx="2130134" cy="1548000"/>
          </a:xfrm>
        </p:spPr>
        <p:txBody>
          <a:bodyPr>
            <a:normAutofit/>
          </a:bodyPr>
          <a:lstStyle/>
          <a:p>
            <a:r>
              <a:rPr lang="en-US" sz="1400" dirty="0"/>
              <a:t>Data obtained from Kaggle dataset published by NOAA licensed for “Public” usage.</a:t>
            </a:r>
          </a:p>
          <a:p>
            <a:endParaRPr lang="en-US" dirty="0"/>
          </a:p>
        </p:txBody>
      </p:sp>
      <p:sp>
        <p:nvSpPr>
          <p:cNvPr id="4" name="Title 3">
            <a:extLst>
              <a:ext uri="{FF2B5EF4-FFF2-40B4-BE49-F238E27FC236}">
                <a16:creationId xmlns:a16="http://schemas.microsoft.com/office/drawing/2014/main" id="{2D15B7BD-52A2-46CD-9905-39068311BCA2}"/>
              </a:ext>
            </a:extLst>
          </p:cNvPr>
          <p:cNvSpPr>
            <a:spLocks noGrp="1"/>
          </p:cNvSpPr>
          <p:nvPr>
            <p:ph type="title"/>
          </p:nvPr>
        </p:nvSpPr>
        <p:spPr/>
        <p:txBody>
          <a:bodyPr/>
          <a:lstStyle/>
          <a:p>
            <a:r>
              <a:rPr lang="en-US" dirty="0"/>
              <a:t>Project Timeline </a:t>
            </a:r>
            <a:r>
              <a:rPr lang="en-US" b="0" dirty="0">
                <a:solidFill>
                  <a:schemeClr val="bg2"/>
                </a:solidFill>
              </a:rPr>
              <a:t>Template</a:t>
            </a:r>
          </a:p>
        </p:txBody>
      </p:sp>
      <p:sp>
        <p:nvSpPr>
          <p:cNvPr id="6" name="Text Placeholder 5">
            <a:extLst>
              <a:ext uri="{FF2B5EF4-FFF2-40B4-BE49-F238E27FC236}">
                <a16:creationId xmlns:a16="http://schemas.microsoft.com/office/drawing/2014/main" id="{710D3D6B-80DD-4821-B86D-75FFA8C44691}"/>
              </a:ext>
            </a:extLst>
          </p:cNvPr>
          <p:cNvSpPr>
            <a:spLocks noGrp="1"/>
          </p:cNvSpPr>
          <p:nvPr>
            <p:ph type="body" sz="quarter" idx="12"/>
          </p:nvPr>
        </p:nvSpPr>
        <p:spPr>
          <a:xfrm>
            <a:off x="5237342" y="5305160"/>
            <a:ext cx="1934778" cy="1548000"/>
          </a:xfrm>
          <a:solidFill>
            <a:schemeClr val="bg1">
              <a:lumMod val="95000"/>
            </a:schemeClr>
          </a:solidFill>
        </p:spPr>
        <p:txBody>
          <a:bodyPr/>
          <a:lstStyle/>
          <a:p>
            <a:r>
              <a:rPr lang="en-US" dirty="0"/>
              <a:t>Finding heatmaps, ranking hurricanes by frequency, hurricane monthly, yearly etc.</a:t>
            </a:r>
          </a:p>
        </p:txBody>
      </p:sp>
      <p:sp>
        <p:nvSpPr>
          <p:cNvPr id="10" name="Rectangle 9" descr="Red square">
            <a:extLst>
              <a:ext uri="{FF2B5EF4-FFF2-40B4-BE49-F238E27FC236}">
                <a16:creationId xmlns:a16="http://schemas.microsoft.com/office/drawing/2014/main" id="{A12CC26A-5315-4976-ADC0-5433567BBAE9}"/>
              </a:ext>
            </a:extLst>
          </p:cNvPr>
          <p:cNvSpPr/>
          <p:nvPr/>
        </p:nvSpPr>
        <p:spPr>
          <a:xfrm>
            <a:off x="790594" y="1892518"/>
            <a:ext cx="688931" cy="68893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descr="Orange square">
            <a:extLst>
              <a:ext uri="{FF2B5EF4-FFF2-40B4-BE49-F238E27FC236}">
                <a16:creationId xmlns:a16="http://schemas.microsoft.com/office/drawing/2014/main" id="{1930D93D-7C86-4A0B-AC32-322C4830B011}"/>
              </a:ext>
            </a:extLst>
          </p:cNvPr>
          <p:cNvSpPr/>
          <p:nvPr/>
        </p:nvSpPr>
        <p:spPr>
          <a:xfrm>
            <a:off x="2917717" y="1892518"/>
            <a:ext cx="688931" cy="68893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Orange square">
            <a:extLst>
              <a:ext uri="{FF2B5EF4-FFF2-40B4-BE49-F238E27FC236}">
                <a16:creationId xmlns:a16="http://schemas.microsoft.com/office/drawing/2014/main" id="{3465B29B-8058-46D1-9660-8E77A907D117}"/>
              </a:ext>
            </a:extLst>
          </p:cNvPr>
          <p:cNvSpPr/>
          <p:nvPr/>
        </p:nvSpPr>
        <p:spPr>
          <a:xfrm>
            <a:off x="5050060" y="1875283"/>
            <a:ext cx="688931" cy="68893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descr="Orange square">
            <a:extLst>
              <a:ext uri="{FF2B5EF4-FFF2-40B4-BE49-F238E27FC236}">
                <a16:creationId xmlns:a16="http://schemas.microsoft.com/office/drawing/2014/main" id="{EEFF73B8-4E1C-489B-A505-D683624E688D}"/>
              </a:ext>
            </a:extLst>
          </p:cNvPr>
          <p:cNvSpPr/>
          <p:nvPr/>
        </p:nvSpPr>
        <p:spPr>
          <a:xfrm>
            <a:off x="7172120" y="1892518"/>
            <a:ext cx="688931" cy="68893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descr="Yellow square">
            <a:extLst>
              <a:ext uri="{FF2B5EF4-FFF2-40B4-BE49-F238E27FC236}">
                <a16:creationId xmlns:a16="http://schemas.microsoft.com/office/drawing/2014/main" id="{5B34B083-2C6A-4916-B16C-EEDE2F7E0A91}"/>
              </a:ext>
            </a:extLst>
          </p:cNvPr>
          <p:cNvSpPr/>
          <p:nvPr/>
        </p:nvSpPr>
        <p:spPr>
          <a:xfrm>
            <a:off x="9310332" y="1892518"/>
            <a:ext cx="688931" cy="688931"/>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Clock">
            <a:extLst>
              <a:ext uri="{FF2B5EF4-FFF2-40B4-BE49-F238E27FC236}">
                <a16:creationId xmlns:a16="http://schemas.microsoft.com/office/drawing/2014/main" id="{429D621D-3AC8-4789-B37A-514D514B81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9059" y="2020983"/>
            <a:ext cx="432000" cy="432000"/>
          </a:xfrm>
          <a:prstGeom prst="rect">
            <a:avLst/>
          </a:prstGeom>
        </p:spPr>
      </p:pic>
      <p:pic>
        <p:nvPicPr>
          <p:cNvPr id="19" name="Graphic 18" descr="Target">
            <a:extLst>
              <a:ext uri="{FF2B5EF4-FFF2-40B4-BE49-F238E27FC236}">
                <a16:creationId xmlns:a16="http://schemas.microsoft.com/office/drawing/2014/main" id="{9FBDC2B8-6333-4FE7-85AE-BAA8AC4753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0585" y="2003748"/>
            <a:ext cx="432000" cy="432000"/>
          </a:xfrm>
          <a:prstGeom prst="rect">
            <a:avLst/>
          </a:prstGeom>
        </p:spPr>
      </p:pic>
      <p:pic>
        <p:nvPicPr>
          <p:cNvPr id="24" name="Graphic 23" descr="Research">
            <a:extLst>
              <a:ext uri="{FF2B5EF4-FFF2-40B4-BE49-F238E27FC236}">
                <a16:creationId xmlns:a16="http://schemas.microsoft.com/office/drawing/2014/main" id="{B3B066BF-DC70-46FA-B9ED-2111EF601BA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38797" y="2029534"/>
            <a:ext cx="432000" cy="432000"/>
          </a:xfrm>
          <a:prstGeom prst="rect">
            <a:avLst/>
          </a:prstGeom>
        </p:spPr>
      </p:pic>
      <p:pic>
        <p:nvPicPr>
          <p:cNvPr id="25" name="Graphic 24" descr="Flip calendar">
            <a:extLst>
              <a:ext uri="{FF2B5EF4-FFF2-40B4-BE49-F238E27FC236}">
                <a16:creationId xmlns:a16="http://schemas.microsoft.com/office/drawing/2014/main" id="{8E331209-A339-4EA7-9A9C-60B841670A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50850" y="2029534"/>
            <a:ext cx="432000" cy="432000"/>
          </a:xfrm>
          <a:prstGeom prst="rect">
            <a:avLst/>
          </a:prstGeom>
        </p:spPr>
      </p:pic>
      <p:pic>
        <p:nvPicPr>
          <p:cNvPr id="26" name="Graphic 25" descr="Presentation with bar chart">
            <a:extLst>
              <a:ext uri="{FF2B5EF4-FFF2-40B4-BE49-F238E27FC236}">
                <a16:creationId xmlns:a16="http://schemas.microsoft.com/office/drawing/2014/main" id="{E30E2A91-829E-4A17-993C-634E1C3B822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178525" y="2029534"/>
            <a:ext cx="432000" cy="432000"/>
          </a:xfrm>
          <a:prstGeom prst="rect">
            <a:avLst/>
          </a:prstGeom>
        </p:spPr>
      </p:pic>
      <p:sp>
        <p:nvSpPr>
          <p:cNvPr id="5" name="Rectangle 4">
            <a:extLst>
              <a:ext uri="{FF2B5EF4-FFF2-40B4-BE49-F238E27FC236}">
                <a16:creationId xmlns:a16="http://schemas.microsoft.com/office/drawing/2014/main" id="{23D2E637-B5AA-48FA-85BE-FC8BBE497D2E}"/>
              </a:ext>
            </a:extLst>
          </p:cNvPr>
          <p:cNvSpPr/>
          <p:nvPr/>
        </p:nvSpPr>
        <p:spPr>
          <a:xfrm>
            <a:off x="3352800" y="671600"/>
            <a:ext cx="2076450" cy="361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 Placeholder 5">
            <a:extLst>
              <a:ext uri="{FF2B5EF4-FFF2-40B4-BE49-F238E27FC236}">
                <a16:creationId xmlns:a16="http://schemas.microsoft.com/office/drawing/2014/main" id="{63E28CE5-9077-42DB-AAD4-B6CE9088073F}"/>
              </a:ext>
            </a:extLst>
          </p:cNvPr>
          <p:cNvSpPr txBox="1">
            <a:spLocks/>
          </p:cNvSpPr>
          <p:nvPr/>
        </p:nvSpPr>
        <p:spPr>
          <a:xfrm>
            <a:off x="9441774" y="5299266"/>
            <a:ext cx="2101299" cy="1548000"/>
          </a:xfrm>
          <a:prstGeom prst="rect">
            <a:avLst/>
          </a:prstGeom>
          <a:solidFill>
            <a:schemeClr val="bg1">
              <a:lumMod val="95000"/>
            </a:schemeClr>
          </a:solidFill>
        </p:spPr>
        <p:txBody>
          <a:bodyPr vert="horz" lIns="288000" tIns="252000" rIns="91440" bIns="45720" rtlCol="0">
            <a:normAutofit/>
          </a:bodyPr>
          <a:lstStyle>
            <a:lvl1pPr marL="0" indent="0" algn="l" defTabSz="914400" rtl="0" eaLnBrk="1" latinLnBrk="0" hangingPunct="1">
              <a:lnSpc>
                <a:spcPct val="90000"/>
              </a:lnSpc>
              <a:spcBef>
                <a:spcPts val="500"/>
              </a:spcBef>
              <a:buFont typeface="Arial" panose="020B0604020202020204" pitchFamily="34" charset="0"/>
              <a:buNone/>
              <a:defRPr sz="1300" b="1" kern="1200">
                <a:solidFill>
                  <a:schemeClr val="tx2"/>
                </a:solidFill>
                <a:latin typeface="+mj-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10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Evaluate the Prediction accuracy by different ML Models</a:t>
            </a:r>
          </a:p>
        </p:txBody>
      </p:sp>
      <p:pic>
        <p:nvPicPr>
          <p:cNvPr id="8" name="Picture 7">
            <a:extLst>
              <a:ext uri="{FF2B5EF4-FFF2-40B4-BE49-F238E27FC236}">
                <a16:creationId xmlns:a16="http://schemas.microsoft.com/office/drawing/2014/main" id="{72C2DAFB-0B66-4117-86CE-F7C890842303}"/>
              </a:ext>
            </a:extLst>
          </p:cNvPr>
          <p:cNvPicPr>
            <a:picLocks noChangeAspect="1"/>
          </p:cNvPicPr>
          <p:nvPr/>
        </p:nvPicPr>
        <p:blipFill>
          <a:blip r:embed="rId17"/>
          <a:stretch>
            <a:fillRect/>
          </a:stretch>
        </p:blipFill>
        <p:spPr>
          <a:xfrm>
            <a:off x="7300585" y="5298748"/>
            <a:ext cx="2009747" cy="1548518"/>
          </a:xfrm>
          <a:prstGeom prst="rect">
            <a:avLst/>
          </a:prstGeom>
        </p:spPr>
      </p:pic>
      <p:sp>
        <p:nvSpPr>
          <p:cNvPr id="22" name="TextBox 21">
            <a:extLst>
              <a:ext uri="{FF2B5EF4-FFF2-40B4-BE49-F238E27FC236}">
                <a16:creationId xmlns:a16="http://schemas.microsoft.com/office/drawing/2014/main" id="{94FE1C0A-8EFB-49E0-AE72-1ABDF1D4A362}"/>
              </a:ext>
            </a:extLst>
          </p:cNvPr>
          <p:cNvSpPr txBox="1"/>
          <p:nvPr/>
        </p:nvSpPr>
        <p:spPr>
          <a:xfrm>
            <a:off x="7327752" y="5298748"/>
            <a:ext cx="1982580" cy="1169551"/>
          </a:xfrm>
          <a:prstGeom prst="rect">
            <a:avLst/>
          </a:prstGeom>
          <a:noFill/>
        </p:spPr>
        <p:txBody>
          <a:bodyPr wrap="square">
            <a:spAutoFit/>
          </a:bodyPr>
          <a:lstStyle/>
          <a:p>
            <a:r>
              <a:rPr lang="en-IN" sz="1400" b="1" i="0" dirty="0">
                <a:solidFill>
                  <a:schemeClr val="accent2">
                    <a:lumMod val="75000"/>
                  </a:schemeClr>
                </a:solidFill>
                <a:effectLst/>
                <a:latin typeface="Inter"/>
              </a:rPr>
              <a:t>Classification into Hurricanes or Typhoons using ,Decision Tree, Random Forrest , Naive Bayes and SVM.</a:t>
            </a:r>
            <a:endParaRPr lang="en-IN" sz="1400" b="1" dirty="0">
              <a:solidFill>
                <a:schemeClr val="accent2">
                  <a:lumMod val="75000"/>
                </a:schemeClr>
              </a:solidFill>
            </a:endParaRPr>
          </a:p>
        </p:txBody>
      </p:sp>
      <p:sp>
        <p:nvSpPr>
          <p:cNvPr id="12" name="Rectangle 11">
            <a:extLst>
              <a:ext uri="{FF2B5EF4-FFF2-40B4-BE49-F238E27FC236}">
                <a16:creationId xmlns:a16="http://schemas.microsoft.com/office/drawing/2014/main" id="{3AD12E01-C3C8-4638-A182-35A149FA433D}"/>
              </a:ext>
            </a:extLst>
          </p:cNvPr>
          <p:cNvSpPr/>
          <p:nvPr/>
        </p:nvSpPr>
        <p:spPr>
          <a:xfrm>
            <a:off x="7448549" y="2828925"/>
            <a:ext cx="1685925" cy="1257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solidFill>
                <a:schemeClr val="accent2">
                  <a:lumMod val="75000"/>
                </a:schemeClr>
              </a:solidFill>
            </a:endParaRPr>
          </a:p>
          <a:p>
            <a:pPr algn="ctr"/>
            <a:r>
              <a:rPr lang="en-IN" sz="1400" b="1" dirty="0">
                <a:solidFill>
                  <a:schemeClr val="accent2">
                    <a:lumMod val="75000"/>
                  </a:schemeClr>
                </a:solidFill>
              </a:rPr>
              <a:t>Feature selection using Random Forest</a:t>
            </a:r>
          </a:p>
          <a:p>
            <a:pPr algn="ctr"/>
            <a:r>
              <a:rPr lang="en-IN" sz="1400" b="0" i="1" dirty="0">
                <a:solidFill>
                  <a:schemeClr val="accent2">
                    <a:lumMod val="75000"/>
                  </a:schemeClr>
                </a:solidFill>
                <a:effectLst/>
                <a:latin typeface="Inter"/>
              </a:rPr>
              <a:t>prediction by DT, SVM, Naïve Bayes</a:t>
            </a:r>
          </a:p>
          <a:p>
            <a:pPr algn="ctr"/>
            <a:endParaRPr lang="en-IN" sz="1400" b="1" dirty="0">
              <a:solidFill>
                <a:schemeClr val="accent2">
                  <a:lumMod val="75000"/>
                </a:schemeClr>
              </a:solidFill>
            </a:endParaRPr>
          </a:p>
          <a:p>
            <a:pPr algn="ctr"/>
            <a:r>
              <a:rPr lang="en-IN" sz="1400" b="1" dirty="0">
                <a:solidFill>
                  <a:schemeClr val="accent2">
                    <a:lumMod val="75000"/>
                  </a:schemeClr>
                </a:solidFill>
              </a:rPr>
              <a:t>Prediction accuracy</a:t>
            </a:r>
          </a:p>
          <a:p>
            <a:pPr algn="ctr"/>
            <a:endParaRPr lang="en-IN" sz="1400" b="1" dirty="0">
              <a:solidFill>
                <a:schemeClr val="accent2">
                  <a:lumMod val="75000"/>
                </a:schemeClr>
              </a:solidFill>
            </a:endParaRPr>
          </a:p>
        </p:txBody>
      </p:sp>
    </p:spTree>
    <p:extLst>
      <p:ext uri="{BB962C8B-B14F-4D97-AF65-F5344CB8AC3E}">
        <p14:creationId xmlns:p14="http://schemas.microsoft.com/office/powerpoint/2010/main" val="1440682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15938" y="246621"/>
            <a:ext cx="11150600" cy="420129"/>
          </a:xfrm>
        </p:spPr>
        <p:txBody>
          <a:bodyPr/>
          <a:lstStyle/>
          <a:p>
            <a:r>
              <a:rPr lang="en-US" dirty="0">
                <a:solidFill>
                  <a:schemeClr val="accent2">
                    <a:lumMod val="75000"/>
                  </a:schemeClr>
                </a:solidFill>
              </a:rPr>
              <a:t>Data Table</a:t>
            </a: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1229406151"/>
              </p:ext>
            </p:extLst>
          </p:nvPr>
        </p:nvGraphicFramePr>
        <p:xfrm>
          <a:off x="3859213" y="501085"/>
          <a:ext cx="4464050" cy="6198494"/>
        </p:xfrm>
        <a:graphic>
          <a:graphicData uri="http://schemas.openxmlformats.org/drawingml/2006/table">
            <a:tbl>
              <a:tblPr firstRow="1" bandRow="1">
                <a:tableStyleId>{5C22544A-7EE6-4342-B048-85BDC9FD1C3A}</a:tableStyleId>
              </a:tblPr>
              <a:tblGrid>
                <a:gridCol w="2232025">
                  <a:extLst>
                    <a:ext uri="{9D8B030D-6E8A-4147-A177-3AD203B41FA5}">
                      <a16:colId xmlns:a16="http://schemas.microsoft.com/office/drawing/2014/main" val="2785900615"/>
                    </a:ext>
                  </a:extLst>
                </a:gridCol>
                <a:gridCol w="2232025">
                  <a:extLst>
                    <a:ext uri="{9D8B030D-6E8A-4147-A177-3AD203B41FA5}">
                      <a16:colId xmlns:a16="http://schemas.microsoft.com/office/drawing/2014/main" val="2287965835"/>
                    </a:ext>
                  </a:extLst>
                </a:gridCol>
              </a:tblGrid>
              <a:tr h="302496">
                <a:tc>
                  <a:txBody>
                    <a:bodyPr/>
                    <a:lstStyle/>
                    <a:p>
                      <a:pPr algn="ctr"/>
                      <a:r>
                        <a:rPr lang="en-IN" dirty="0"/>
                        <a:t>Description</a:t>
                      </a:r>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IN" dirty="0"/>
                        <a:t>Feature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291465">
                <a:tc>
                  <a:txBody>
                    <a:bodyPr/>
                    <a:lstStyle/>
                    <a:p>
                      <a:pPr algn="ctr"/>
                      <a:r>
                        <a:rPr lang="en-IN" sz="1600" dirty="0"/>
                        <a:t>ID</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600" dirty="0"/>
                        <a:t>Cyclone ID</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277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Name</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277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Date</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600" dirty="0"/>
                        <a:t>Date of occurrence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277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Time</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600" dirty="0"/>
                        <a:t>synoptic times of 0000, 0600, 1200, and 1800</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277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Event</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285750" indent="-285750" algn="l">
                        <a:buFont typeface="Arial" panose="020B0604020202020204" pitchFamily="34" charset="0"/>
                        <a:buChar char="•"/>
                      </a:pPr>
                      <a:r>
                        <a:rPr lang="en-IN" sz="800" dirty="0"/>
                        <a:t>L – Landfall (centre of system crossing a coastline) </a:t>
                      </a:r>
                    </a:p>
                    <a:p>
                      <a:pPr marL="285750" indent="-285750" algn="l">
                        <a:buFont typeface="Arial" panose="020B0604020202020204" pitchFamily="34" charset="0"/>
                        <a:buChar char="•"/>
                      </a:pPr>
                      <a:r>
                        <a:rPr lang="en-IN" sz="800" dirty="0"/>
                        <a:t>P – Minimum in central pressure</a:t>
                      </a:r>
                    </a:p>
                    <a:p>
                      <a:pPr marL="285750" indent="-285750" algn="l">
                        <a:buFont typeface="Arial" panose="020B0604020202020204" pitchFamily="34" charset="0"/>
                        <a:buChar char="•"/>
                      </a:pPr>
                      <a:r>
                        <a:rPr lang="en-IN" sz="800" dirty="0"/>
                        <a:t> I – An intensity peak in terms of both pressure and maximum wind</a:t>
                      </a:r>
                    </a:p>
                    <a:p>
                      <a:pPr marL="285750" indent="-285750" algn="l">
                        <a:buFont typeface="Arial" panose="020B0604020202020204" pitchFamily="34" charset="0"/>
                        <a:buChar char="•"/>
                      </a:pPr>
                      <a:r>
                        <a:rPr lang="en-IN" sz="800" dirty="0"/>
                        <a:t> S – Change of status of the system </a:t>
                      </a:r>
                    </a:p>
                    <a:p>
                      <a:pPr marL="285750" indent="-285750" algn="l">
                        <a:buFont typeface="Arial" panose="020B0604020202020204" pitchFamily="34" charset="0"/>
                        <a:buChar char="•"/>
                      </a:pPr>
                      <a:r>
                        <a:rPr lang="en-IN" sz="800" dirty="0"/>
                        <a:t>T – Provides additional detail on the track (position) of the cyclone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277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Status</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600" dirty="0"/>
                        <a:t>Status of the Cyclone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277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Latitude</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277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Longitude</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4377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Maximum Pressure</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600" dirty="0"/>
                        <a:t>Maximum pressure for the cyclone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39115898"/>
                  </a:ext>
                </a:extLst>
              </a:tr>
              <a:tr h="4377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Maximum Wind</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IN" sz="1600" dirty="0"/>
                        <a:t>Maximum wind speed</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64430154"/>
                  </a:ext>
                </a:extLst>
              </a:tr>
              <a:tr h="277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Low, Moderator, High  Wind NE, NW</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684958069"/>
                  </a:ext>
                </a:extLst>
              </a:tr>
              <a:tr h="27728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dirty="0"/>
                        <a:t>Low, Moderator, High Wind SE, SW</a:t>
                      </a: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45118410"/>
                  </a:ext>
                </a:extLst>
              </a:tr>
            </a:tbl>
          </a:graphicData>
        </a:graphic>
      </p:graphicFrame>
      <p:sp>
        <p:nvSpPr>
          <p:cNvPr id="4" name="Slide Number Placeholder 3"/>
          <p:cNvSpPr>
            <a:spLocks noGrp="1"/>
          </p:cNvSpPr>
          <p:nvPr>
            <p:ph type="sldNum" sz="quarter" idx="12"/>
          </p:nvPr>
        </p:nvSpPr>
        <p:spPr/>
        <p:txBody>
          <a:bodyPr/>
          <a:lstStyle/>
          <a:p>
            <a:r>
              <a:rPr lang="en-US" dirty="0"/>
              <a:t>9</a:t>
            </a:r>
          </a:p>
        </p:txBody>
      </p:sp>
      <p:sp>
        <p:nvSpPr>
          <p:cNvPr id="8" name="Rectangle 7">
            <a:extLst>
              <a:ext uri="{FF2B5EF4-FFF2-40B4-BE49-F238E27FC236}">
                <a16:creationId xmlns:a16="http://schemas.microsoft.com/office/drawing/2014/main" id="{797426C4-3603-49E6-ACCE-5AA13E0B5883}"/>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8656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82BAB5-963D-430F-AFA8-406D28070C87}"/>
              </a:ext>
            </a:extLst>
          </p:cNvPr>
          <p:cNvSpPr>
            <a:spLocks noGrp="1"/>
          </p:cNvSpPr>
          <p:nvPr>
            <p:ph type="sldNum" sz="quarter" idx="12"/>
          </p:nvPr>
        </p:nvSpPr>
        <p:spPr/>
        <p:txBody>
          <a:bodyPr/>
          <a:lstStyle/>
          <a:p>
            <a:fld id="{9EC71654-96A5-4280-94F3-931C61A9F92C}" type="slidenum">
              <a:rPr lang="en-US" noProof="0" smtClean="0"/>
              <a:pPr/>
              <a:t>5</a:t>
            </a:fld>
            <a:endParaRPr lang="en-US" noProof="0" dirty="0"/>
          </a:p>
        </p:txBody>
      </p:sp>
      <p:sp>
        <p:nvSpPr>
          <p:cNvPr id="2" name="Title 1">
            <a:extLst>
              <a:ext uri="{FF2B5EF4-FFF2-40B4-BE49-F238E27FC236}">
                <a16:creationId xmlns:a16="http://schemas.microsoft.com/office/drawing/2014/main" id="{FB6AA693-1DC8-4953-9481-A0FE93330756}"/>
              </a:ext>
            </a:extLst>
          </p:cNvPr>
          <p:cNvSpPr>
            <a:spLocks noGrp="1"/>
          </p:cNvSpPr>
          <p:nvPr>
            <p:ph type="title"/>
          </p:nvPr>
        </p:nvSpPr>
        <p:spPr>
          <a:xfrm>
            <a:off x="213096" y="350155"/>
            <a:ext cx="11150600" cy="385907"/>
          </a:xfrm>
        </p:spPr>
        <p:txBody>
          <a:bodyPr/>
          <a:lstStyle/>
          <a:p>
            <a:r>
              <a:rPr lang="en-IN" dirty="0"/>
              <a:t>Status – Dependent Variable</a:t>
            </a:r>
          </a:p>
        </p:txBody>
      </p:sp>
      <p:sp>
        <p:nvSpPr>
          <p:cNvPr id="10" name="Rectangle 9">
            <a:extLst>
              <a:ext uri="{FF2B5EF4-FFF2-40B4-BE49-F238E27FC236}">
                <a16:creationId xmlns:a16="http://schemas.microsoft.com/office/drawing/2014/main" id="{83F1E777-B750-49AB-B346-1F11BC535B15}"/>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CD50C3F1-4351-490E-A22D-8DCC20A1984C}"/>
              </a:ext>
            </a:extLst>
          </p:cNvPr>
          <p:cNvSpPr/>
          <p:nvPr/>
        </p:nvSpPr>
        <p:spPr>
          <a:xfrm>
            <a:off x="7124700" y="0"/>
            <a:ext cx="50673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2">
            <a:extLst>
              <a:ext uri="{FF2B5EF4-FFF2-40B4-BE49-F238E27FC236}">
                <a16:creationId xmlns:a16="http://schemas.microsoft.com/office/drawing/2014/main" id="{661595A6-481F-487F-B54A-A0D0DAC4E430}"/>
              </a:ext>
            </a:extLst>
          </p:cNvPr>
          <p:cNvSpPr>
            <a:spLocks noGrp="1" noChangeArrowheads="1"/>
          </p:cNvSpPr>
          <p:nvPr>
            <p:ph idx="1"/>
          </p:nvPr>
        </p:nvSpPr>
        <p:spPr bwMode="auto">
          <a:xfrm>
            <a:off x="303272" y="736062"/>
            <a:ext cx="11588557" cy="249299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chemeClr val="tx1"/>
                </a:solidFill>
                <a:effectLst/>
                <a:latin typeface="Roboto Mono"/>
              </a:rPr>
              <a:t># </a:t>
            </a:r>
            <a:r>
              <a:rPr kumimoji="0" lang="en-US" altLang="en-US" sz="1800" b="0" i="1" u="none" strike="noStrike" cap="none" normalizeH="0" baseline="0" dirty="0">
                <a:ln>
                  <a:noFill/>
                </a:ln>
                <a:solidFill>
                  <a:schemeClr val="tx1"/>
                </a:solidFill>
                <a:effectLst/>
                <a:latin typeface="Roboto Mono"/>
              </a:rPr>
              <a:t>Status can be the following types:</a:t>
            </a:r>
            <a:r>
              <a:rPr kumimoji="0" lang="en-US" altLang="en-US" sz="1800" b="0" i="0" u="none" strike="noStrike" cap="none" normalizeH="0" baseline="0" dirty="0">
                <a:ln>
                  <a:noFill/>
                </a:ln>
                <a:solidFill>
                  <a:schemeClr val="tx1"/>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Roboto Mono"/>
              </a:rPr>
              <a:t># TD – Tropical cyclone of tropical depression intensity (&lt; 34 knots)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Roboto Mono"/>
              </a:rPr>
              <a:t> </a:t>
            </a:r>
            <a:r>
              <a:rPr kumimoji="0" lang="en-US" altLang="en-US" sz="1800" b="0" i="1" u="none" strike="noStrike" cap="none" normalizeH="0" baseline="0" dirty="0">
                <a:ln>
                  <a:noFill/>
                </a:ln>
                <a:solidFill>
                  <a:schemeClr val="tx1"/>
                </a:solidFill>
                <a:effectLst/>
                <a:latin typeface="Roboto Mono"/>
              </a:rPr>
              <a:t># TS – Tropical cyclone of tropical storm intensity (34-63 knots)</a:t>
            </a:r>
            <a:r>
              <a:rPr kumimoji="0" lang="en-US" altLang="en-US" sz="1800" b="0" i="0" u="none" strike="noStrike" cap="none" normalizeH="0" baseline="0" dirty="0">
                <a:ln>
                  <a:noFill/>
                </a:ln>
                <a:solidFill>
                  <a:schemeClr val="tx1"/>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Roboto Mono"/>
              </a:rPr>
              <a:t># HU – Tropical cyclone of hurricane intensity (&gt; 64 knots)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Roboto Mono"/>
              </a:rPr>
              <a:t> </a:t>
            </a:r>
            <a:r>
              <a:rPr kumimoji="0" lang="en-US" altLang="en-US" sz="1800" b="0" i="1" u="none" strike="noStrike" cap="none" normalizeH="0" baseline="0" dirty="0">
                <a:ln>
                  <a:noFill/>
                </a:ln>
                <a:solidFill>
                  <a:schemeClr val="tx1"/>
                </a:solidFill>
                <a:effectLst/>
                <a:latin typeface="Roboto Mono"/>
              </a:rPr>
              <a:t># EX – Extratropical cyclone (of any intensity)</a:t>
            </a:r>
            <a:r>
              <a:rPr kumimoji="0" lang="en-US" altLang="en-US" sz="1800" b="0" i="0" u="none" strike="noStrike" cap="none" normalizeH="0" baseline="0" dirty="0">
                <a:ln>
                  <a:noFill/>
                </a:ln>
                <a:solidFill>
                  <a:schemeClr val="tx1"/>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Roboto Mono"/>
              </a:rPr>
              <a:t># SD – Subtropical cyclone of subtropical depression intensity (&lt; 34 knots)</a:t>
            </a:r>
            <a:r>
              <a:rPr kumimoji="0" lang="en-US" altLang="en-US" sz="1800" b="0" i="0" u="none" strike="noStrike" cap="none" normalizeH="0" baseline="0" dirty="0">
                <a:ln>
                  <a:noFill/>
                </a:ln>
                <a:solidFill>
                  <a:schemeClr val="tx1"/>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Roboto Mono"/>
              </a:rPr>
              <a:t># SS – Subtropical cyclone of subtropical storm intensity (&gt; 34 knots)</a:t>
            </a:r>
            <a:r>
              <a:rPr kumimoji="0" lang="en-US" altLang="en-US" sz="1800" b="0" i="0" u="none" strike="noStrike" cap="none" normalizeH="0" baseline="0" dirty="0">
                <a:ln>
                  <a:noFill/>
                </a:ln>
                <a:solidFill>
                  <a:schemeClr val="tx1"/>
                </a:solidFill>
                <a:effectLst/>
                <a:latin typeface="Roboto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Roboto Mono"/>
              </a:rPr>
              <a:t># LO – A low that is neither a tropical cyclone, a subtropical cyclone, nor an extratropical cyclone (of any intensity)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Roboto Mono"/>
              </a:rPr>
              <a:t> </a:t>
            </a:r>
            <a:r>
              <a:rPr kumimoji="0" lang="en-US" altLang="en-US" sz="1800" b="0" i="1" u="none" strike="noStrike" cap="none" normalizeH="0" baseline="0" dirty="0">
                <a:ln>
                  <a:noFill/>
                </a:ln>
                <a:solidFill>
                  <a:schemeClr val="tx1"/>
                </a:solidFill>
                <a:effectLst/>
                <a:latin typeface="Roboto Mono"/>
              </a:rPr>
              <a:t># WV – Tropical Wave (of any intensity)</a:t>
            </a:r>
            <a:r>
              <a:rPr kumimoji="0" lang="en-US" altLang="en-US" sz="1800" b="0" i="0" u="none" strike="noStrike" cap="none" normalizeH="0" baseline="0" dirty="0">
                <a:ln>
                  <a:noFill/>
                </a:ln>
                <a:solidFill>
                  <a:schemeClr val="tx1"/>
                </a:solidFill>
                <a:effectLst/>
                <a:latin typeface="Roboto Mono"/>
              </a:rPr>
              <a:t> </a:t>
            </a:r>
            <a:r>
              <a:rPr kumimoji="0" lang="en-US" altLang="en-US" sz="1800" b="0" i="1" u="none" strike="noStrike" cap="none" normalizeH="0" baseline="0" dirty="0">
                <a:ln>
                  <a:noFill/>
                </a:ln>
                <a:solidFill>
                  <a:schemeClr val="tx1"/>
                </a:solidFill>
                <a:effectLst/>
                <a:latin typeface="Roboto Mono"/>
              </a:rPr>
              <a:t># DB – Disturbance (of any intensity)</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489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891E61-21C4-4478-9DF0-05282030E87F}"/>
              </a:ext>
            </a:extLst>
          </p:cNvPr>
          <p:cNvSpPr>
            <a:spLocks noGrp="1"/>
          </p:cNvSpPr>
          <p:nvPr>
            <p:ph type="sldNum" sz="quarter" idx="12"/>
          </p:nvPr>
        </p:nvSpPr>
        <p:spPr/>
        <p:txBody>
          <a:bodyPr/>
          <a:lstStyle/>
          <a:p>
            <a:fld id="{9EC71654-96A5-4280-94F3-931C61A9F92C}" type="slidenum">
              <a:rPr lang="en-US" noProof="0" smtClean="0"/>
              <a:pPr/>
              <a:t>6</a:t>
            </a:fld>
            <a:endParaRPr lang="en-US" noProof="0" dirty="0"/>
          </a:p>
        </p:txBody>
      </p:sp>
      <p:pic>
        <p:nvPicPr>
          <p:cNvPr id="4" name="Picture 3">
            <a:extLst>
              <a:ext uri="{FF2B5EF4-FFF2-40B4-BE49-F238E27FC236}">
                <a16:creationId xmlns:a16="http://schemas.microsoft.com/office/drawing/2014/main" id="{B77F4349-A793-4369-A5E9-A058D4BED068}"/>
              </a:ext>
            </a:extLst>
          </p:cNvPr>
          <p:cNvPicPr>
            <a:picLocks noChangeAspect="1"/>
          </p:cNvPicPr>
          <p:nvPr/>
        </p:nvPicPr>
        <p:blipFill rotWithShape="1">
          <a:blip r:embed="rId2"/>
          <a:srcRect t="50000" r="18359" b="42222"/>
          <a:stretch/>
        </p:blipFill>
        <p:spPr>
          <a:xfrm>
            <a:off x="581503" y="506780"/>
            <a:ext cx="8086726" cy="416753"/>
          </a:xfrm>
          <a:prstGeom prst="rect">
            <a:avLst/>
          </a:prstGeom>
        </p:spPr>
      </p:pic>
      <p:pic>
        <p:nvPicPr>
          <p:cNvPr id="5" name="Picture 4">
            <a:extLst>
              <a:ext uri="{FF2B5EF4-FFF2-40B4-BE49-F238E27FC236}">
                <a16:creationId xmlns:a16="http://schemas.microsoft.com/office/drawing/2014/main" id="{59F2B68F-F1B1-4201-97C2-21A029FCEBD5}"/>
              </a:ext>
            </a:extLst>
          </p:cNvPr>
          <p:cNvPicPr>
            <a:picLocks noChangeAspect="1"/>
          </p:cNvPicPr>
          <p:nvPr/>
        </p:nvPicPr>
        <p:blipFill rotWithShape="1">
          <a:blip r:embed="rId3"/>
          <a:srcRect l="1747" t="36805" r="32891" b="6976"/>
          <a:stretch/>
        </p:blipFill>
        <p:spPr>
          <a:xfrm>
            <a:off x="667228" y="1092834"/>
            <a:ext cx="9657393" cy="4672332"/>
          </a:xfrm>
          <a:prstGeom prst="rect">
            <a:avLst/>
          </a:prstGeom>
        </p:spPr>
      </p:pic>
      <p:sp>
        <p:nvSpPr>
          <p:cNvPr id="6" name="Rectangle 5">
            <a:extLst>
              <a:ext uri="{FF2B5EF4-FFF2-40B4-BE49-F238E27FC236}">
                <a16:creationId xmlns:a16="http://schemas.microsoft.com/office/drawing/2014/main" id="{BAFD6D2C-B0AC-4BB1-AAC4-7DD3890F1618}"/>
              </a:ext>
            </a:extLst>
          </p:cNvPr>
          <p:cNvSpPr/>
          <p:nvPr/>
        </p:nvSpPr>
        <p:spPr>
          <a:xfrm>
            <a:off x="3971925" y="2105024"/>
            <a:ext cx="1524000" cy="3048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7DD4DE4-F5C7-4595-A2EC-8E4C5E881A62}"/>
              </a:ext>
            </a:extLst>
          </p:cNvPr>
          <p:cNvSpPr/>
          <p:nvPr/>
        </p:nvSpPr>
        <p:spPr>
          <a:xfrm>
            <a:off x="6353175" y="2409825"/>
            <a:ext cx="1095375" cy="3048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4EF6B982-FFE2-482A-BB9A-9BE320E41B8D}"/>
              </a:ext>
            </a:extLst>
          </p:cNvPr>
          <p:cNvSpPr/>
          <p:nvPr/>
        </p:nvSpPr>
        <p:spPr>
          <a:xfrm>
            <a:off x="7620000" y="2647949"/>
            <a:ext cx="1428750" cy="3048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E14862C-3920-4142-B9B0-1208916E2023}"/>
              </a:ext>
            </a:extLst>
          </p:cNvPr>
          <p:cNvSpPr/>
          <p:nvPr/>
        </p:nvSpPr>
        <p:spPr>
          <a:xfrm>
            <a:off x="895350" y="2952750"/>
            <a:ext cx="1323975" cy="3048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735A335C-5B24-45E1-8222-A7C434D7D189}"/>
              </a:ext>
            </a:extLst>
          </p:cNvPr>
          <p:cNvSpPr/>
          <p:nvPr/>
        </p:nvSpPr>
        <p:spPr>
          <a:xfrm>
            <a:off x="3562350" y="3257550"/>
            <a:ext cx="752475" cy="3048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D99688A-1545-4070-97B0-770324BC129B}"/>
              </a:ext>
            </a:extLst>
          </p:cNvPr>
          <p:cNvSpPr/>
          <p:nvPr/>
        </p:nvSpPr>
        <p:spPr>
          <a:xfrm>
            <a:off x="895350" y="3557320"/>
            <a:ext cx="752475" cy="304801"/>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3556E56-603A-4215-A63B-AA9148B1C8F8}"/>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75649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489A45-0CD6-4C41-A035-65EB9EB69C85}"/>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pic>
        <p:nvPicPr>
          <p:cNvPr id="5" name="Picture 4">
            <a:extLst>
              <a:ext uri="{FF2B5EF4-FFF2-40B4-BE49-F238E27FC236}">
                <a16:creationId xmlns:a16="http://schemas.microsoft.com/office/drawing/2014/main" id="{C15A703C-6AF1-411E-B2F5-FC89EF4999BE}"/>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8800"/>
                    </a14:imgEffect>
                  </a14:imgLayer>
                </a14:imgProps>
              </a:ext>
            </a:extLst>
          </a:blip>
          <a:srcRect l="22891" t="32734" r="25078" b="41528"/>
          <a:stretch/>
        </p:blipFill>
        <p:spPr>
          <a:xfrm>
            <a:off x="104774" y="554938"/>
            <a:ext cx="5991226" cy="1873936"/>
          </a:xfrm>
          <a:prstGeom prst="rect">
            <a:avLst/>
          </a:prstGeom>
        </p:spPr>
      </p:pic>
      <p:pic>
        <p:nvPicPr>
          <p:cNvPr id="7" name="Picture 6">
            <a:extLst>
              <a:ext uri="{FF2B5EF4-FFF2-40B4-BE49-F238E27FC236}">
                <a16:creationId xmlns:a16="http://schemas.microsoft.com/office/drawing/2014/main" id="{21319059-42F7-4822-A620-FB2B509FDB08}"/>
              </a:ext>
            </a:extLst>
          </p:cNvPr>
          <p:cNvPicPr>
            <a:picLocks noChangeAspect="1"/>
          </p:cNvPicPr>
          <p:nvPr/>
        </p:nvPicPr>
        <p:blipFill rotWithShape="1">
          <a:blip r:embed="rId4"/>
          <a:srcRect l="23125" t="64140" r="60547" b="24028"/>
          <a:stretch/>
        </p:blipFill>
        <p:spPr>
          <a:xfrm>
            <a:off x="6096000" y="295275"/>
            <a:ext cx="5562156" cy="2175268"/>
          </a:xfrm>
          <a:prstGeom prst="rect">
            <a:avLst/>
          </a:prstGeom>
        </p:spPr>
      </p:pic>
      <p:pic>
        <p:nvPicPr>
          <p:cNvPr id="9" name="Picture 8">
            <a:extLst>
              <a:ext uri="{FF2B5EF4-FFF2-40B4-BE49-F238E27FC236}">
                <a16:creationId xmlns:a16="http://schemas.microsoft.com/office/drawing/2014/main" id="{7830C757-3A15-4F7A-9F93-E8B26EEB59A4}"/>
              </a:ext>
            </a:extLst>
          </p:cNvPr>
          <p:cNvPicPr>
            <a:picLocks noChangeAspect="1"/>
          </p:cNvPicPr>
          <p:nvPr/>
        </p:nvPicPr>
        <p:blipFill rotWithShape="1">
          <a:blip r:embed="rId4"/>
          <a:srcRect l="23672" t="83334" r="46015" b="7778"/>
          <a:stretch/>
        </p:blipFill>
        <p:spPr>
          <a:xfrm>
            <a:off x="6095999" y="1755088"/>
            <a:ext cx="4337449" cy="715455"/>
          </a:xfrm>
          <a:prstGeom prst="rect">
            <a:avLst/>
          </a:prstGeom>
        </p:spPr>
      </p:pic>
      <p:pic>
        <p:nvPicPr>
          <p:cNvPr id="11" name="Picture 10">
            <a:extLst>
              <a:ext uri="{FF2B5EF4-FFF2-40B4-BE49-F238E27FC236}">
                <a16:creationId xmlns:a16="http://schemas.microsoft.com/office/drawing/2014/main" id="{EE3D69C6-FF3C-4193-A5A8-D1112FA8A338}"/>
              </a:ext>
            </a:extLst>
          </p:cNvPr>
          <p:cNvPicPr>
            <a:picLocks noChangeAspect="1"/>
          </p:cNvPicPr>
          <p:nvPr/>
        </p:nvPicPr>
        <p:blipFill rotWithShape="1">
          <a:blip r:embed="rId5"/>
          <a:srcRect l="22891" t="56588" r="24454" b="22746"/>
          <a:stretch/>
        </p:blipFill>
        <p:spPr>
          <a:xfrm>
            <a:off x="-2" y="2470543"/>
            <a:ext cx="11658157" cy="2549132"/>
          </a:xfrm>
          <a:prstGeom prst="rect">
            <a:avLst/>
          </a:prstGeom>
        </p:spPr>
      </p:pic>
      <p:sp>
        <p:nvSpPr>
          <p:cNvPr id="12" name="Rectangle 11">
            <a:extLst>
              <a:ext uri="{FF2B5EF4-FFF2-40B4-BE49-F238E27FC236}">
                <a16:creationId xmlns:a16="http://schemas.microsoft.com/office/drawing/2014/main" id="{C8D20F7A-F464-4047-9437-59F853D01A84}"/>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id="{094999F5-E60C-4C60-A869-481897B25E4F}"/>
              </a:ext>
            </a:extLst>
          </p:cNvPr>
          <p:cNvPicPr>
            <a:picLocks noChangeAspect="1"/>
          </p:cNvPicPr>
          <p:nvPr/>
        </p:nvPicPr>
        <p:blipFill rotWithShape="1">
          <a:blip r:embed="rId6"/>
          <a:srcRect l="14845" t="53524" r="32499" b="36806"/>
          <a:stretch/>
        </p:blipFill>
        <p:spPr>
          <a:xfrm>
            <a:off x="5238305" y="5403539"/>
            <a:ext cx="6419850" cy="663182"/>
          </a:xfrm>
          <a:prstGeom prst="rect">
            <a:avLst/>
          </a:prstGeom>
        </p:spPr>
      </p:pic>
    </p:spTree>
    <p:extLst>
      <p:ext uri="{BB962C8B-B14F-4D97-AF65-F5344CB8AC3E}">
        <p14:creationId xmlns:p14="http://schemas.microsoft.com/office/powerpoint/2010/main" val="2829681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AE85FB-76BF-4966-A564-E9A296E11001}"/>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pic>
        <p:nvPicPr>
          <p:cNvPr id="9" name="Picture 8">
            <a:extLst>
              <a:ext uri="{FF2B5EF4-FFF2-40B4-BE49-F238E27FC236}">
                <a16:creationId xmlns:a16="http://schemas.microsoft.com/office/drawing/2014/main" id="{ED8EBE41-E78F-4158-B1EF-E7F5C3B0266B}"/>
              </a:ext>
            </a:extLst>
          </p:cNvPr>
          <p:cNvPicPr>
            <a:picLocks noChangeAspect="1"/>
          </p:cNvPicPr>
          <p:nvPr/>
        </p:nvPicPr>
        <p:blipFill rotWithShape="1">
          <a:blip r:embed="rId2"/>
          <a:srcRect l="23984" t="22361" r="49063" b="47196"/>
          <a:stretch/>
        </p:blipFill>
        <p:spPr>
          <a:xfrm>
            <a:off x="304799" y="730369"/>
            <a:ext cx="5487248" cy="3486151"/>
          </a:xfrm>
          <a:prstGeom prst="rect">
            <a:avLst/>
          </a:prstGeom>
        </p:spPr>
      </p:pic>
      <p:pic>
        <p:nvPicPr>
          <p:cNvPr id="7" name="Picture 6">
            <a:extLst>
              <a:ext uri="{FF2B5EF4-FFF2-40B4-BE49-F238E27FC236}">
                <a16:creationId xmlns:a16="http://schemas.microsoft.com/office/drawing/2014/main" id="{1C3969B4-E1D7-42E6-AFF7-7B5A765F10EA}"/>
              </a:ext>
            </a:extLst>
          </p:cNvPr>
          <p:cNvPicPr>
            <a:picLocks noChangeAspect="1"/>
          </p:cNvPicPr>
          <p:nvPr/>
        </p:nvPicPr>
        <p:blipFill rotWithShape="1">
          <a:blip r:embed="rId2"/>
          <a:srcRect l="23203" t="60694" r="37109" b="5865"/>
          <a:stretch/>
        </p:blipFill>
        <p:spPr>
          <a:xfrm>
            <a:off x="5521561" y="3272628"/>
            <a:ext cx="6508515" cy="3084728"/>
          </a:xfrm>
          <a:prstGeom prst="rect">
            <a:avLst/>
          </a:prstGeom>
        </p:spPr>
      </p:pic>
      <p:sp>
        <p:nvSpPr>
          <p:cNvPr id="11" name="Rectangle 10">
            <a:extLst>
              <a:ext uri="{FF2B5EF4-FFF2-40B4-BE49-F238E27FC236}">
                <a16:creationId xmlns:a16="http://schemas.microsoft.com/office/drawing/2014/main" id="{46679C20-90D1-47A3-B648-6FC7E215D4B3}"/>
              </a:ext>
            </a:extLst>
          </p:cNvPr>
          <p:cNvSpPr/>
          <p:nvPr/>
        </p:nvSpPr>
        <p:spPr>
          <a:xfrm>
            <a:off x="7096125" y="0"/>
            <a:ext cx="5095875" cy="32726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ECDBC36-1682-4E79-A34E-864995F09546}"/>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C6DC4B2-812E-4D99-A8B3-93F7E7F00F47}"/>
              </a:ext>
            </a:extLst>
          </p:cNvPr>
          <p:cNvPicPr>
            <a:picLocks noChangeAspect="1"/>
          </p:cNvPicPr>
          <p:nvPr/>
        </p:nvPicPr>
        <p:blipFill rotWithShape="1">
          <a:blip r:embed="rId2">
            <a:duotone>
              <a:prstClr val="black"/>
              <a:schemeClr val="accent2">
                <a:tint val="45000"/>
                <a:satMod val="400000"/>
              </a:schemeClr>
            </a:duotone>
          </a:blip>
          <a:srcRect l="23203" t="19115" r="29062" b="79537"/>
          <a:stretch/>
        </p:blipFill>
        <p:spPr>
          <a:xfrm>
            <a:off x="304799" y="401890"/>
            <a:ext cx="8715376" cy="145929"/>
          </a:xfrm>
          <a:prstGeom prst="rect">
            <a:avLst/>
          </a:prstGeom>
        </p:spPr>
      </p:pic>
      <p:sp>
        <p:nvSpPr>
          <p:cNvPr id="12" name="Rectangle 11">
            <a:extLst>
              <a:ext uri="{FF2B5EF4-FFF2-40B4-BE49-F238E27FC236}">
                <a16:creationId xmlns:a16="http://schemas.microsoft.com/office/drawing/2014/main" id="{C82F574D-A129-4F3F-B7F0-186BA40CEB69}"/>
              </a:ext>
            </a:extLst>
          </p:cNvPr>
          <p:cNvSpPr/>
          <p:nvPr/>
        </p:nvSpPr>
        <p:spPr>
          <a:xfrm>
            <a:off x="3581400" y="1714500"/>
            <a:ext cx="1419225" cy="190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362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F905E3-8922-42DE-B48D-112137152FBB}"/>
              </a:ext>
            </a:extLst>
          </p:cNvPr>
          <p:cNvSpPr>
            <a:spLocks noGrp="1"/>
          </p:cNvSpPr>
          <p:nvPr>
            <p:ph type="sldNum" sz="quarter" idx="12"/>
          </p:nvPr>
        </p:nvSpPr>
        <p:spPr/>
        <p:txBody>
          <a:bodyPr/>
          <a:lstStyle/>
          <a:p>
            <a:fld id="{9EC71654-96A5-4280-94F3-931C61A9F92C}" type="slidenum">
              <a:rPr lang="en-US" noProof="0" smtClean="0"/>
              <a:pPr/>
              <a:t>9</a:t>
            </a:fld>
            <a:endParaRPr lang="en-US" noProof="0" dirty="0"/>
          </a:p>
        </p:txBody>
      </p:sp>
      <p:sp>
        <p:nvSpPr>
          <p:cNvPr id="6" name="Rectangle 5">
            <a:extLst>
              <a:ext uri="{FF2B5EF4-FFF2-40B4-BE49-F238E27FC236}">
                <a16:creationId xmlns:a16="http://schemas.microsoft.com/office/drawing/2014/main" id="{E09A22D1-A5AF-48A3-B960-5CCCA0EB6532}"/>
              </a:ext>
            </a:extLst>
          </p:cNvPr>
          <p:cNvSpPr/>
          <p:nvPr/>
        </p:nvSpPr>
        <p:spPr>
          <a:xfrm>
            <a:off x="7124700" y="0"/>
            <a:ext cx="5067300" cy="3429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8C049053-511C-49E7-BD38-DF6E8B9B1E60}"/>
              </a:ext>
            </a:extLst>
          </p:cNvPr>
          <p:cNvSpPr/>
          <p:nvPr/>
        </p:nvSpPr>
        <p:spPr>
          <a:xfrm>
            <a:off x="323211" y="6219825"/>
            <a:ext cx="2172339" cy="495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Content Placeholder 2">
            <a:extLst>
              <a:ext uri="{FF2B5EF4-FFF2-40B4-BE49-F238E27FC236}">
                <a16:creationId xmlns:a16="http://schemas.microsoft.com/office/drawing/2014/main" id="{02EF979C-E0B6-4831-B794-C42A9F925B45}"/>
              </a:ext>
            </a:extLst>
          </p:cNvPr>
          <p:cNvSpPr txBox="1">
            <a:spLocks/>
          </p:cNvSpPr>
          <p:nvPr/>
        </p:nvSpPr>
        <p:spPr>
          <a:xfrm>
            <a:off x="677069" y="859682"/>
            <a:ext cx="10837862" cy="5217268"/>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a:t>1) Record identifier</a:t>
            </a:r>
            <a:r>
              <a:rPr lang="en-IN" dirty="0"/>
              <a:t>: This code is used to identify records that correspond to landfalls or to indicate the reason for inclusion of a record not at the standard synoptic times (0000, 0600, 1200, and 1800 UTC). For the years 1989 onward, international landfalls (but not for U.S.’ Hawaii) are denoted with the “L” identifier. The landfall identifier (L) is the only identifier that will appear with a standard synoptic time record. The remaining identifiers (see table above) are only used with a synoptic records to indicate the reason for their inclusion. Inclusion of asynoptic data is at the discretion of the Hurricane Specialist who performed the post storm analysis; standards for inclusion or non-inclusion have varied over time. Identification of asynoptic peaks in intensity (either wind or pressure) may represent either system’s lifetime peak or a secondary peak.</a:t>
            </a:r>
          </a:p>
          <a:p>
            <a:r>
              <a:rPr lang="en-IN" b="1" dirty="0"/>
              <a:t> 2) Time</a:t>
            </a:r>
            <a:r>
              <a:rPr lang="en-IN" dirty="0"/>
              <a:t>: Nearly all HURDAT2 records correspond to the synoptic times of 0000, 0600, 1200, and 1800. Recording best track data to the nearest minute became available within the b-decks beginning in 1992 and some tropical cyclones since that year have the landfall best track to the nearest minute.</a:t>
            </a:r>
          </a:p>
          <a:p>
            <a:r>
              <a:rPr lang="en-IN" b="1" dirty="0"/>
              <a:t>3) Status</a:t>
            </a:r>
            <a:r>
              <a:rPr lang="en-IN" dirty="0"/>
              <a:t>: The low status is for cyclones that are not tropical cyclone or subtropical cyclones, nor extratropical cyclones. These typically are assigned at the beginning of a system’s lifecycle and/or at the end of a system’s lifecycle. For the disturbance status, the location given is the approximate position of the lower tropospheric vorticity centre, as the surface centre is not present for this stage.</a:t>
            </a:r>
          </a:p>
          <a:p>
            <a:r>
              <a:rPr lang="en-IN" b="1" dirty="0"/>
              <a:t>4) Maximum sustained surface wind</a:t>
            </a:r>
            <a:r>
              <a:rPr lang="en-IN" dirty="0"/>
              <a:t>: This is defined as the maximum 1-min average wind associated with the tropical cyclone at an elevation of 10 m with an unobstructed exposure. Values are given to the nearest 5 kt and are assigned for every cyclone at every best track time. From 1949 through 1969 the maximum wind values are only crudely estimated (values of “25”, “45”, and “75” are very commonly used), reflecting in part the rudimentary information available in the pre-satellite era for intensity analysis.</a:t>
            </a:r>
          </a:p>
          <a:p>
            <a:r>
              <a:rPr lang="en-IN" b="1" dirty="0"/>
              <a:t>5) Central Pressure</a:t>
            </a:r>
            <a:r>
              <a:rPr lang="en-IN" dirty="0"/>
              <a:t>: These values are given to the nearest millibar. Originally, central pressure best track values were only included if there was a specific observation that could be used explicitly. Missing central pressure values are noted as “-999”. Beginning in 1988 for “EP” and 2001 for “CP”, central pressures have been analysed and included for every best track entry, even if there was not a specific in-situ measurement available.</a:t>
            </a:r>
          </a:p>
          <a:p>
            <a:r>
              <a:rPr lang="en-IN" b="1" dirty="0"/>
              <a:t>6) Wind Radii </a:t>
            </a:r>
            <a:r>
              <a:rPr lang="en-IN" dirty="0"/>
              <a:t>– These values have been best tracked since 2004 and are thus available here from that year forward with a resolution to the nearest 5 nm. Best tracks of the wind radii have not been done before 2004 and are listed as “-999” to denote missing data. Note that occasionally when there is a non-synoptic time best track entry included for either landfall or peak intensity, that the wind radii best tracks were not provided. These instances are also denoted with a “-999” in the database.</a:t>
            </a:r>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257975809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566</TotalTime>
  <Words>1319</Words>
  <Application>Microsoft Office PowerPoint</Application>
  <PresentationFormat>Widescreen</PresentationFormat>
  <Paragraphs>136</Paragraphs>
  <Slides>17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Corbel</vt:lpstr>
      <vt:lpstr>Courier New</vt:lpstr>
      <vt:lpstr>Font Awesome 5 Free Solid</vt:lpstr>
      <vt:lpstr>Inter</vt:lpstr>
      <vt:lpstr>Roboto Mono</vt:lpstr>
      <vt:lpstr>Trebuchet MS</vt:lpstr>
      <vt:lpstr>Office Theme</vt:lpstr>
      <vt:lpstr>cyclone data analysis IN THE PACIFIC     </vt:lpstr>
      <vt:lpstr>INTRODUCTION </vt:lpstr>
      <vt:lpstr>Project Timeline Template</vt:lpstr>
      <vt:lpstr>Data Table</vt:lpstr>
      <vt:lpstr>Status – Dependent Variable</vt:lpstr>
      <vt:lpstr>PowerPoint Presentation</vt:lpstr>
      <vt:lpstr>PowerPoint Presentation</vt:lpstr>
      <vt:lpstr>PowerPoint Presentation</vt:lpstr>
      <vt:lpstr>PowerPoint Presentation</vt:lpstr>
      <vt:lpstr>Analysis    Heat map</vt:lpstr>
      <vt:lpstr>PowerPoint Presentation</vt:lpstr>
      <vt:lpstr>PowerPoint Presentation</vt:lpstr>
      <vt:lpstr>CLASSIFICATION and FEATURE SELECTION </vt:lpstr>
      <vt:lpstr>PowerPoint Presentation</vt:lpstr>
      <vt:lpstr>Insights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Cyclone classification IN THE PACIFIC</dc:title>
  <dc:creator>Ritik Roy</dc:creator>
  <cp:lastModifiedBy>Ritik Roy</cp:lastModifiedBy>
  <cp:revision>45</cp:revision>
  <dcterms:created xsi:type="dcterms:W3CDTF">2020-12-02T07:50:47Z</dcterms:created>
  <dcterms:modified xsi:type="dcterms:W3CDTF">2020-12-09T10:52:10Z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